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4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omments/comment4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7" r:id="rId2"/>
    <p:sldId id="258" r:id="rId3"/>
    <p:sldId id="259" r:id="rId4"/>
    <p:sldId id="283" r:id="rId5"/>
    <p:sldId id="300" r:id="rId6"/>
    <p:sldId id="301" r:id="rId7"/>
    <p:sldId id="294" r:id="rId8"/>
    <p:sldId id="304" r:id="rId9"/>
    <p:sldId id="305" r:id="rId10"/>
    <p:sldId id="306" r:id="rId11"/>
    <p:sldId id="307" r:id="rId12"/>
    <p:sldId id="308" r:id="rId13"/>
    <p:sldId id="319" r:id="rId14"/>
    <p:sldId id="313" r:id="rId15"/>
    <p:sldId id="314" r:id="rId16"/>
    <p:sldId id="315" r:id="rId17"/>
    <p:sldId id="316" r:id="rId18"/>
    <p:sldId id="317" r:id="rId19"/>
    <p:sldId id="318" r:id="rId20"/>
    <p:sldId id="262" r:id="rId21"/>
    <p:sldId id="263" r:id="rId22"/>
    <p:sldId id="264" r:id="rId23"/>
    <p:sldId id="273" r:id="rId24"/>
    <p:sldId id="275" r:id="rId25"/>
    <p:sldId id="265" r:id="rId26"/>
    <p:sldId id="267" r:id="rId27"/>
    <p:sldId id="268" r:id="rId28"/>
    <p:sldId id="269" r:id="rId29"/>
    <p:sldId id="285" r:id="rId30"/>
    <p:sldId id="286" r:id="rId31"/>
    <p:sldId id="287" r:id="rId32"/>
    <p:sldId id="288" r:id="rId33"/>
    <p:sldId id="321" r:id="rId34"/>
    <p:sldId id="322" r:id="rId35"/>
    <p:sldId id="323" r:id="rId36"/>
    <p:sldId id="270" r:id="rId37"/>
    <p:sldId id="295" r:id="rId38"/>
    <p:sldId id="296" r:id="rId39"/>
    <p:sldId id="297" r:id="rId40"/>
    <p:sldId id="298" r:id="rId41"/>
    <p:sldId id="299" r:id="rId42"/>
    <p:sldId id="271" r:id="rId43"/>
    <p:sldId id="291" r:id="rId44"/>
    <p:sldId id="292" r:id="rId45"/>
    <p:sldId id="320" r:id="rId46"/>
    <p:sldId id="282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опчиков Александр Евгеньевич" initials="КАЕ" lastIdx="30" clrIdx="0">
    <p:extLst>
      <p:ext uri="{19B8F6BF-5375-455C-9EA6-DF929625EA0E}">
        <p15:presenceInfo xmlns:p15="http://schemas.microsoft.com/office/powerpoint/2012/main" userId="S-1-5-21-278254074-4072086543-3774391578-56558" providerId="AD"/>
      </p:ext>
    </p:extLst>
  </p:cmAuthor>
  <p:cmAuthor id="2" name=" Ахтеряков Александр Геннадиевич, (6688) 3319" initials="ААГ" lastIdx="3" clrIdx="1">
    <p:extLst>
      <p:ext uri="{19B8F6BF-5375-455C-9EA6-DF929625EA0E}">
        <p15:presenceInfo xmlns:p15="http://schemas.microsoft.com/office/powerpoint/2012/main" userId=" Ахтеряков Александр Геннадиевич, (6688) 3319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291" autoAdjust="0"/>
  </p:normalViewPr>
  <p:slideViewPr>
    <p:cSldViewPr>
      <p:cViewPr varScale="1">
        <p:scale>
          <a:sx n="51" d="100"/>
          <a:sy n="51" d="100"/>
        </p:scale>
        <p:origin x="1714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4-12T16:37:11.845" idx="11">
    <p:pos x="10" y="10"/>
    <p:text>Привести порядок и содержание схем в соответствии с "Рекомендациями..."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4-12T16:37:11.845" idx="14">
    <p:pos x="10" y="10"/>
    <p:text>Привести порядок и содержание схем в соответствии с "Рекомендациями..."</p:text>
  </p:cm>
  <p:cm authorId="2" dt="2017-05-10T11:32:33.003" idx="3">
    <p:pos x="5132" y="1008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4-12T16:37:43.844" idx="12">
    <p:pos x="10" y="10"/>
    <p:text>Где контрольные вопросы?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4-12T16:37:43.844" idx="26">
    <p:pos x="10" y="10"/>
    <p:text>Где контрольные вопросы?</p:tex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96A9F-81F5-42E9-AEE9-2DE657CA78E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2866B-A625-4B72-8547-A651B52A1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826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0D5B0-59DE-4690-A158-EDB6F6224FC6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F166D-4717-4F24-A98C-A8C96F413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Схемы делятся по видам (например: электрическая, гидравлическая, пневматическая и т.д.) и типам (например: </a:t>
            </a:r>
            <a:r>
              <a:rPr lang="ru-RU" sz="1200" dirty="0">
                <a:latin typeface="Times New Roman"/>
                <a:ea typeface="Times New Roman"/>
              </a:rPr>
              <a:t>структурная,</a:t>
            </a:r>
            <a:r>
              <a:rPr lang="ru-RU" sz="1200" baseline="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функциональная, принципиальная, монтажная и т.д.)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latin typeface="Times New Roman"/>
              <a:ea typeface="Times New Roman"/>
            </a:endParaRPr>
          </a:p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Примечания</a:t>
            </a:r>
            <a:b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b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Для изделия, в состав которого входят элементы разных видов, разрабатывают несколько схем соответствующих видов одного типа, например схема электрическая принципиальная и схема гидравлическая принципиальная, или одну комбинированную схему, содержащую элементы и связи разных видов.</a:t>
            </a:r>
            <a:b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b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На схеме одного вида допускается изображать элементы схем другого вида, непосредственно влияющие на работу схемы этого вида, а также элементы и устройства, не входящие в изделие (установку), на которое (которую) составляют схему, но необходимые для разъяснения принципов работы изделия (установки).</a:t>
            </a:r>
            <a:b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Виды схем в зависимости от основного назначения подразделяются на типы.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Наименования типов схем, указанные в скобках, устанавливают для электрических схем энергетических сооружений.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Код схемы должен состоять из буквенной части, определяющей вид схемы, и цифровой части, определяющей тип схемы: например, схема электрическая принципиальная - Э3; схема гидравлическая соединений - Г4; схема деления структурная - Е1; схема электрогидравлическая принципиальная - С3; схема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электрогидропневмокинематическая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принципиальная - С3; схема электрическая соединений и подключения - Э0; схема гидравлическая структурная, принципиальная и соединений - Г0.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СОДЕРЖАНИЕ И НАЗНАЧЕНИЕ СТРУКТУРНЫХ СХЕМ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Схемы этого типа определяют основные элементы установки или изделия и разрабатываются на первой стадии проектирования (например, в проектном задании) для первоначальных решений. Их используют иногда для общего ознакомления с установкой или изделием. Поэтому на этих схемах дают упрощенное изображение основных элементов в виде прямоугольников и линий связи между этими элементами. Внутри прямоугольников обычно вписывают наименование элемента, а иногда и другие данные (например, мощность, напряжение и др.). Таким образом, структурная схема дает только общее представление об установке (или системе установок).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СОДЕРЖАНИЕ И НАЗНАЧЕНИЕ ФУНКЦИОНАЛЬНЫХ СХЕМ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Схемы этого типа разъясняют определенные процессы в отдельных элементах установок или энергетических устройств, являются дальнейшим развитием структурных схем и служат для более углубленного ознакомления с ними. В этих схемах дается значительно более широкая и полная характеристика всех элементов установки. Связи между отдельными элементами конкретизируются, т.е. указываются количество и типы соединительных линий.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СОДЕРЖАНИЕ И НАЗНАЧЕНИЕ ПРИНЦИПИАЛЬНЫХ (ПОЛНЫХ) СХЕМ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Схемы этого типа выполняют значительно подробнее структурных и функциональных. Их назначение не только облегчить понимание принципа действия устройства во всех подробностях, но и дать исходный материал для составления схем соединений, спецификаций и заявок на основное оборудование, приборы и аппараты, а также для разработки конструктивных чертежей распределительных устройств и щитов.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На принципиальной схеме изображают все электрические элементы, необходимые для нормальной работы установки (все аппараты включения и выключения, измерительные трансформаторы тока и напряжения), а также все электрические связи между ними.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 элементы схемы вычерчиваются в отключенном положении в виде условных графических обозначений в соответствии с действующим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ГОСТом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Условные графические обозначения изображают на схеме либо в положении, в котором они даны в стандарте, либо повернутыми на угол 90° против часовой стрелки.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Внутрь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окружности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вписываются: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в верхнюю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часть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ф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ункциональное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обозначение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(обозначения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контролируемых, сигнализируемых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регулируемых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параметров, обозначение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функций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функциональных признаков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приборов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устройств);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нижнюю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позиционные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обозначения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приборов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 Порядок расположения буквенных обозначений принимают с соблюдением последовательности обозначений, показанных на слайде.</a:t>
            </a:r>
          </a:p>
          <a:p>
            <a:r>
              <a:rPr lang="ru-RU" baseline="0" dirty="0"/>
              <a:t>  </a:t>
            </a:r>
            <a:r>
              <a:rPr lang="ru-RU" dirty="0"/>
              <a:t>Условные обозначения приборов и средств автоматизации, применяемые в схемах, включают в себя графические, буквенные и цифровые обозначения.</a:t>
            </a:r>
          </a:p>
          <a:p>
            <a:r>
              <a:rPr lang="ru-RU" dirty="0"/>
              <a:t>  В верхней части графического обозначения наносят буквенные обозначения измеряемой величины и функционального признака прибора, определяющего его назначение.</a:t>
            </a:r>
          </a:p>
          <a:p>
            <a:r>
              <a:rPr lang="ru-RU" dirty="0"/>
              <a:t>  В нижней части графического обозначения наносят цифровое (позиционное) обозначение прибора или комплекта средств автоматизации.</a:t>
            </a:r>
          </a:p>
          <a:p>
            <a:r>
              <a:rPr lang="ru-RU" baseline="0" dirty="0"/>
              <a:t>  </a:t>
            </a:r>
            <a:r>
              <a:rPr lang="ru-RU" dirty="0"/>
              <a:t>При построении обозначений комплектов средств автоматизации первая буква в обозначении каждого входящего в комплект прибора или устройства (кроме устройств ручного управления и параметра "событие, состояние") является обозначением измеряемой комплектом величины.</a:t>
            </a:r>
          </a:p>
          <a:p>
            <a:r>
              <a:rPr lang="ru-RU" baseline="0" dirty="0"/>
              <a:t>  </a:t>
            </a:r>
            <a:r>
              <a:rPr lang="ru-RU" dirty="0"/>
              <a:t>Буквенные обозначения устройств, выполненных в виде отдельных блоков и предназначенных для ручных операций, независимо от того, в состав какого комплекта они входят, должны начинаться с буквы Н. Пример: </a:t>
            </a:r>
            <a:r>
              <a:rPr lang="en-US" dirty="0"/>
              <a:t>HSA</a:t>
            </a:r>
            <a:r>
              <a:rPr lang="en-US" baseline="0" dirty="0"/>
              <a:t> – </a:t>
            </a:r>
            <a:r>
              <a:rPr lang="ru-RU" baseline="0" dirty="0"/>
              <a:t>ручной переключатель с сигнализацией.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ru-RU" dirty="0"/>
              <a:t>На</a:t>
            </a:r>
            <a:r>
              <a:rPr lang="ru-RU" baseline="0" dirty="0"/>
              <a:t> слайде изображено.</a:t>
            </a:r>
            <a:endParaRPr lang="ru-RU" dirty="0"/>
          </a:p>
          <a:p>
            <a:pPr marL="228600" indent="-228600">
              <a:buAutoNum type="arabicPeriod"/>
            </a:pPr>
            <a:r>
              <a:rPr lang="ru-RU" dirty="0"/>
              <a:t>Термометр сопротивления</a:t>
            </a:r>
          </a:p>
          <a:p>
            <a:pPr marL="228600" indent="-228600">
              <a:buNone/>
            </a:pPr>
            <a:r>
              <a:rPr lang="ru-RU" dirty="0"/>
              <a:t>2.  Датчик давления</a:t>
            </a:r>
          </a:p>
          <a:p>
            <a:r>
              <a:rPr lang="ru-RU" dirty="0"/>
              <a:t>3.</a:t>
            </a:r>
            <a:r>
              <a:rPr lang="ru-RU" baseline="0" dirty="0"/>
              <a:t> Сигнализатор</a:t>
            </a:r>
            <a:r>
              <a:rPr lang="ru-RU" dirty="0"/>
              <a:t> уровня, используемое для блокировки и сигнализации верхнего уровня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Для построения условных графических обозначений используют сравнительно небольшое число простейших геометрических образов (точку, отрезок прямой, окружность и ее части, прямоугольник, треугольник и др.), каждый из которых применяют отдельно или в сочетании с другими, а также буквы (обычно прописные латинского алфавита), арабские цифры и специальные знаки. Правильное сочетание этих элементов при всем разнообразии устройств, применяемых в электроустановках, позволяет в каждом конкретном случае построить условное графическое обозначение, однозначно определяющее изделие, изображенное на схеме.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 Цифра пишется после буквенного обозначения, при наличии оборудования</a:t>
            </a:r>
            <a:r>
              <a:rPr lang="ru-RU" baseline="0" dirty="0"/>
              <a:t> более одного. (Например: </a:t>
            </a:r>
            <a:r>
              <a:rPr lang="en-US" baseline="0" dirty="0"/>
              <a:t>QF1</a:t>
            </a:r>
            <a:r>
              <a:rPr lang="ru-RU" baseline="0" dirty="0"/>
              <a:t>,</a:t>
            </a:r>
            <a:r>
              <a:rPr lang="en-US" baseline="0" dirty="0"/>
              <a:t> QF2</a:t>
            </a:r>
            <a:r>
              <a:rPr lang="ru-RU" baseline="0" dirty="0"/>
              <a:t>)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Буквенно-цифровые обозначения предназначены для записи в сокращенной форме сведений об объекте и его частях (устройствах, функциональных группах, элементах), ссылок на соответствующие части объекта в текстовых документах и нанесения непосредственно на объект и его части (маркировка).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В общем случае используют составные обозначения, дающие сведения об устройстве, функциональной группе, конструктивном расположении (конструктивное обозначение), элементе (позиционное обозначение), электрическом контакте, документе, с которым сопрягается данный документ, и номере его листа (адресное обозначение). Для построения таких обозначений применяют буквы латинского алфавита и арабские цифры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Чтение схем надо начинать с основной надписи, располагаемой в нижнем правом углу листа, из которой можно узнать наименование объекта, название изделия, показанного на схеме, даты выпуска чертежа и изменений и др.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Затем следует ознакомиться с таблицей перечня элементов, отраженных на схеме, пояснениями и примечаниями. Чтение основной надписи, таблиц, пояснений и примечаний позволяет установить вид и тип данной схемы, ее построение, а также связь с другими документами.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Навыки по чтению схем мы с ВАМИ получим, рассматривая в дальнейшем примеры принципиальных электрических схем.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/>
              <a:t>     </a:t>
            </a:r>
            <a:r>
              <a:rPr lang="ru-RU" dirty="0"/>
              <a:t>При включении трехфазного автоматического включателя </a:t>
            </a:r>
            <a:r>
              <a:rPr lang="en-US" dirty="0"/>
              <a:t>QF </a:t>
            </a:r>
            <a:r>
              <a:rPr lang="ru-RU" dirty="0"/>
              <a:t>фазы </a:t>
            </a:r>
            <a:r>
              <a:rPr lang="en-US" dirty="0"/>
              <a:t>L1</a:t>
            </a:r>
            <a:r>
              <a:rPr lang="ru-RU" dirty="0"/>
              <a:t>,</a:t>
            </a:r>
            <a:r>
              <a:rPr lang="ru-RU" baseline="0" dirty="0"/>
              <a:t> </a:t>
            </a:r>
            <a:r>
              <a:rPr lang="en-US" dirty="0"/>
              <a:t>L2</a:t>
            </a:r>
            <a:r>
              <a:rPr lang="ru-RU" dirty="0"/>
              <a:t>,</a:t>
            </a:r>
            <a:r>
              <a:rPr lang="ru-RU" baseline="0" dirty="0"/>
              <a:t> </a:t>
            </a:r>
            <a:r>
              <a:rPr lang="en-US" dirty="0"/>
              <a:t>L</a:t>
            </a:r>
            <a:r>
              <a:rPr lang="ru-RU" dirty="0"/>
              <a:t>3 поступают</a:t>
            </a:r>
            <a:r>
              <a:rPr lang="ru-RU" baseline="0" dirty="0"/>
              <a:t> на контактные группы МПО, МП3 реверсивного пускателя. Фаза </a:t>
            </a:r>
            <a:r>
              <a:rPr lang="en-US" dirty="0"/>
              <a:t>L</a:t>
            </a:r>
            <a:r>
              <a:rPr lang="ru-RU" dirty="0"/>
              <a:t>1 поступает также на однофазный</a:t>
            </a:r>
            <a:r>
              <a:rPr lang="ru-RU" baseline="0" dirty="0"/>
              <a:t> автоматический выключатель </a:t>
            </a:r>
            <a:r>
              <a:rPr lang="en-US" baseline="0" dirty="0"/>
              <a:t>QF1</a:t>
            </a:r>
            <a:r>
              <a:rPr lang="ru-RU" baseline="0" dirty="0"/>
              <a:t>.</a:t>
            </a:r>
          </a:p>
          <a:p>
            <a:r>
              <a:rPr lang="ru-RU" baseline="0" dirty="0"/>
              <a:t>     Когда </a:t>
            </a:r>
            <a:r>
              <a:rPr lang="ru-RU" baseline="0" dirty="0" err="1"/>
              <a:t>электрозадвижка</a:t>
            </a:r>
            <a:r>
              <a:rPr lang="ru-RU" baseline="0" dirty="0"/>
              <a:t> находится в среднем положении фаза</a:t>
            </a:r>
            <a:r>
              <a:rPr lang="en-US" baseline="0" dirty="0"/>
              <a:t> L1 </a:t>
            </a:r>
            <a:r>
              <a:rPr lang="ru-RU" baseline="0" dirty="0"/>
              <a:t>при включении автоматического выключателя </a:t>
            </a:r>
            <a:r>
              <a:rPr lang="en-US" baseline="0" dirty="0"/>
              <a:t>QF1</a:t>
            </a:r>
            <a:r>
              <a:rPr lang="ru-RU" baseline="0" dirty="0"/>
              <a:t> через </a:t>
            </a:r>
            <a:r>
              <a:rPr lang="en-US" baseline="0" dirty="0"/>
              <a:t>H3</a:t>
            </a:r>
            <a:r>
              <a:rPr lang="ru-RU" baseline="0" dirty="0"/>
              <a:t> контакт теплового реле КК поступает на НР контакт магнитного пускателя МПЗ 1.3 , НР контакт магнитного пускателя МПО 1.3 на клемму 220 В (питание электронного блока БУР) </a:t>
            </a:r>
            <a:r>
              <a:rPr lang="ru-RU" baseline="0" dirty="0" err="1"/>
              <a:t>клемника</a:t>
            </a:r>
            <a:r>
              <a:rPr lang="ru-RU" baseline="0" dirty="0"/>
              <a:t> ХТ1 в боксе подключения сигналов управления и индикации БУР, НР контакт моментного выключателя, Н3 контакт «СТОП ДСВ</a:t>
            </a:r>
            <a:r>
              <a:rPr lang="en-US" baseline="0" dirty="0"/>
              <a:t>N</a:t>
            </a:r>
            <a:r>
              <a:rPr lang="ru-RU" baseline="0" dirty="0"/>
              <a:t>» в МПСА, Н3 контакт кнопки «СТОП» в БРУ, клемму «СТОП» </a:t>
            </a:r>
            <a:r>
              <a:rPr lang="ru-RU" baseline="0" dirty="0" err="1"/>
              <a:t>клемника</a:t>
            </a:r>
            <a:r>
              <a:rPr lang="ru-RU" baseline="0" dirty="0"/>
              <a:t> ХТ1, Н3 контакт моментного выключателя МВ, Н3 контакт кнопки «СТОП» БУР после которого расходятся на Н№ контакты концевых выключателей КВО и КВ3 соответственно.</a:t>
            </a:r>
          </a:p>
          <a:p>
            <a:r>
              <a:rPr lang="ru-RU" baseline="0" dirty="0"/>
              <a:t>     Через Н3 контакт КВ3 фаза </a:t>
            </a:r>
            <a:r>
              <a:rPr lang="en-US" baseline="0" dirty="0"/>
              <a:t>L1 </a:t>
            </a:r>
            <a:r>
              <a:rPr lang="ru-RU" baseline="0" dirty="0"/>
              <a:t>поступает на клемму КВ3 </a:t>
            </a:r>
            <a:r>
              <a:rPr lang="ru-RU" baseline="0" dirty="0" err="1"/>
              <a:t>клемника</a:t>
            </a:r>
            <a:r>
              <a:rPr lang="ru-RU" baseline="0" dirty="0"/>
              <a:t> «Закрыть» БРУ, лампу сигнализации «Открыто» В БРУ, НР контакт ДКВ</a:t>
            </a:r>
            <a:r>
              <a:rPr lang="en-US" baseline="0" dirty="0"/>
              <a:t>N </a:t>
            </a:r>
            <a:r>
              <a:rPr lang="ru-RU" baseline="0" dirty="0"/>
              <a:t>«Закрыто» в МПСА.</a:t>
            </a:r>
          </a:p>
          <a:p>
            <a:r>
              <a:rPr lang="ru-RU" baseline="0" dirty="0"/>
              <a:t>     Через Н3 контакт КВО фаза </a:t>
            </a:r>
            <a:r>
              <a:rPr lang="en-US" baseline="0" dirty="0"/>
              <a:t>L1</a:t>
            </a:r>
            <a:r>
              <a:rPr lang="ru-RU" baseline="0" dirty="0"/>
              <a:t> поступает на клемму КВО </a:t>
            </a:r>
            <a:r>
              <a:rPr lang="ru-RU" baseline="0" dirty="0" err="1"/>
              <a:t>клемника</a:t>
            </a:r>
            <a:r>
              <a:rPr lang="ru-RU" baseline="0" dirty="0"/>
              <a:t> ХТ1, кнопку «Открыть» БУР, </a:t>
            </a:r>
            <a:r>
              <a:rPr lang="ru-RU" baseline="0" dirty="0" err="1"/>
              <a:t>Нр</a:t>
            </a:r>
            <a:r>
              <a:rPr lang="ru-RU" baseline="0" dirty="0"/>
              <a:t> контакт МПО 1.1, кнопку «Открыть» БРУ лампу сигнализации «Закрыто» в БРУ, НР контакт ДОВ</a:t>
            </a:r>
            <a:r>
              <a:rPr lang="en-US" baseline="0" dirty="0"/>
              <a:t>N </a:t>
            </a:r>
            <a:r>
              <a:rPr lang="ru-RU" baseline="0" dirty="0"/>
              <a:t>«Открыть» в МПСА.</a:t>
            </a:r>
          </a:p>
          <a:p>
            <a:endParaRPr lang="ru-RU" baseline="0" dirty="0"/>
          </a:p>
          <a:p>
            <a:r>
              <a:rPr lang="ru-RU" baseline="0" dirty="0"/>
              <a:t>НР – нормально разомкнутый контакт</a:t>
            </a:r>
          </a:p>
          <a:p>
            <a:r>
              <a:rPr lang="ru-RU" baseline="0" dirty="0"/>
              <a:t>НЗ – нормально замкнутый контакт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Открытие задвижки с БУР</a:t>
            </a:r>
          </a:p>
          <a:p>
            <a:r>
              <a:rPr lang="ru-RU" dirty="0"/>
              <a:t>     При нажатии кнопки «Открыть»</a:t>
            </a:r>
            <a:r>
              <a:rPr lang="ru-RU" baseline="0" dirty="0"/>
              <a:t> находящейся в блоке управления БУР фаза </a:t>
            </a:r>
            <a:r>
              <a:rPr lang="en-US" baseline="0" dirty="0"/>
              <a:t>L1</a:t>
            </a:r>
            <a:r>
              <a:rPr lang="ru-RU" baseline="0" dirty="0"/>
              <a:t> через замкнувшийся контакт кнопки «Открыть» поступает через НЗ контакт МПЗ 1.2. на катушку магнитного пускателя МПО. Силовая контактная группа МПО замыкается и через нее фазы </a:t>
            </a:r>
            <a:r>
              <a:rPr lang="en-US" dirty="0"/>
              <a:t>L1</a:t>
            </a:r>
            <a:r>
              <a:rPr lang="ru-RU" dirty="0"/>
              <a:t>,</a:t>
            </a:r>
            <a:r>
              <a:rPr lang="ru-RU" baseline="0" dirty="0"/>
              <a:t> </a:t>
            </a:r>
            <a:r>
              <a:rPr lang="en-US" dirty="0"/>
              <a:t>L2</a:t>
            </a:r>
            <a:r>
              <a:rPr lang="ru-RU" dirty="0"/>
              <a:t>,</a:t>
            </a:r>
            <a:r>
              <a:rPr lang="ru-RU" baseline="0" dirty="0"/>
              <a:t> </a:t>
            </a:r>
            <a:r>
              <a:rPr lang="en-US" dirty="0"/>
              <a:t>L</a:t>
            </a:r>
            <a:r>
              <a:rPr lang="ru-RU" dirty="0"/>
              <a:t>3 поступают</a:t>
            </a:r>
            <a:r>
              <a:rPr lang="ru-RU" baseline="0" dirty="0"/>
              <a:t> на силовой </a:t>
            </a:r>
            <a:r>
              <a:rPr lang="ru-RU" baseline="0" dirty="0" err="1"/>
              <a:t>клемник</a:t>
            </a:r>
            <a:r>
              <a:rPr lang="ru-RU" baseline="0" dirty="0"/>
              <a:t> в боксе подключения электропитания БУР с которого через </a:t>
            </a:r>
            <a:r>
              <a:rPr lang="ru-RU" baseline="0" dirty="0" err="1"/>
              <a:t>теристорный</a:t>
            </a:r>
            <a:r>
              <a:rPr lang="ru-RU" baseline="0" dirty="0"/>
              <a:t> преобразователь расположенный в блоке управления БУР поступают на электродвигатель.</a:t>
            </a:r>
          </a:p>
          <a:p>
            <a:r>
              <a:rPr lang="ru-RU" baseline="0" dirty="0"/>
              <a:t>     Фаза </a:t>
            </a:r>
            <a:r>
              <a:rPr lang="en-US" dirty="0"/>
              <a:t>L1</a:t>
            </a:r>
            <a:r>
              <a:rPr lang="ru-RU" baseline="0" dirty="0"/>
              <a:t> через замкнувшийся контакт МПО 1.1. и нормально замкнутый контакт МПЗ 1.2 поступает на катушку магнитного пускателя МПО обеспечивая питание катушки пускателя после размыкания контакта кнопки «Открыть».</a:t>
            </a:r>
          </a:p>
          <a:p>
            <a:r>
              <a:rPr lang="ru-RU" baseline="0" dirty="0"/>
              <a:t>     Замкнувшийся контакт МПО 1.3. осуществляет сигнализацию «Задвижка открывается» в МПСА.</a:t>
            </a:r>
          </a:p>
          <a:p>
            <a:r>
              <a:rPr lang="ru-RU" baseline="0" dirty="0"/>
              <a:t>     При достижении задвижкой положения «Открыто» концевой выключатель КВО размыкается и обесточивает катушку пускателя МПО, силовая группа контактов МПО размыкается обесточивая электродвигатель.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Открытие задвижки с БРУ</a:t>
            </a:r>
          </a:p>
          <a:p>
            <a:r>
              <a:rPr lang="ru-RU" dirty="0"/>
              <a:t>     При</a:t>
            </a:r>
            <a:r>
              <a:rPr lang="ru-RU" baseline="0" dirty="0"/>
              <a:t> нажатии кнопки «Открыть» находящиеся в БРУ фаза </a:t>
            </a:r>
            <a:r>
              <a:rPr lang="en-US" dirty="0"/>
              <a:t>L1</a:t>
            </a:r>
            <a:r>
              <a:rPr lang="ru-RU" baseline="0" dirty="0"/>
              <a:t> через замкнувшийся контакт кнопки «Открыть» поступает через НЗ контакт МПЗ 1.2. на катушку магнитного пускателя МПО. Силовая контактная группа МПО замыкается и через нее фазы </a:t>
            </a:r>
            <a:r>
              <a:rPr lang="en-US" dirty="0"/>
              <a:t>L1</a:t>
            </a:r>
            <a:r>
              <a:rPr lang="ru-RU" dirty="0"/>
              <a:t>,</a:t>
            </a:r>
            <a:r>
              <a:rPr lang="ru-RU" baseline="0" dirty="0"/>
              <a:t> </a:t>
            </a:r>
            <a:r>
              <a:rPr lang="en-US" dirty="0"/>
              <a:t>L2</a:t>
            </a:r>
            <a:r>
              <a:rPr lang="ru-RU" dirty="0"/>
              <a:t>,</a:t>
            </a:r>
            <a:r>
              <a:rPr lang="ru-RU" baseline="0" dirty="0"/>
              <a:t> </a:t>
            </a:r>
            <a:r>
              <a:rPr lang="en-US" dirty="0"/>
              <a:t>L</a:t>
            </a:r>
            <a:r>
              <a:rPr lang="ru-RU" dirty="0"/>
              <a:t>3 поступают</a:t>
            </a:r>
            <a:r>
              <a:rPr lang="ru-RU" baseline="0" dirty="0"/>
              <a:t> на силовой </a:t>
            </a:r>
            <a:r>
              <a:rPr lang="ru-RU" baseline="0" dirty="0" err="1"/>
              <a:t>клемник</a:t>
            </a:r>
            <a:r>
              <a:rPr lang="ru-RU" baseline="0" dirty="0"/>
              <a:t> в боксе подключения электропитания БРУ с которого через </a:t>
            </a:r>
            <a:r>
              <a:rPr lang="ru-RU" baseline="0" dirty="0" err="1"/>
              <a:t>теристорный</a:t>
            </a:r>
            <a:r>
              <a:rPr lang="ru-RU" baseline="0" dirty="0"/>
              <a:t> преобразователь расположенный в блоке управления БУР поступают на электродвигатель.</a:t>
            </a:r>
          </a:p>
          <a:p>
            <a:r>
              <a:rPr lang="ru-RU" baseline="0" dirty="0"/>
              <a:t>     Фаза </a:t>
            </a:r>
            <a:r>
              <a:rPr lang="en-US" dirty="0"/>
              <a:t>L1</a:t>
            </a:r>
            <a:r>
              <a:rPr lang="ru-RU" baseline="0" dirty="0"/>
              <a:t> через замкнувшийся контакт МПО 1.1. и нормально замкнутый контакт МПЗ 1.2 поступает на катушку магнитного пускателя МПО обеспечивая питание катушки пускателя после размыкания контакта кнопки «Открыть».</a:t>
            </a:r>
          </a:p>
          <a:p>
            <a:r>
              <a:rPr lang="ru-RU" baseline="0" dirty="0"/>
              <a:t>     Замкнувшийся контакт МПО 1.3. осуществляет сигнализацию «Задвижка открывается» в МПСА.</a:t>
            </a:r>
          </a:p>
          <a:p>
            <a:r>
              <a:rPr lang="ru-RU" baseline="0" dirty="0"/>
              <a:t>     При достижении задвижкой положения «Открыто» концевой выключатель КВО размыкается и обесточивает катушку пускателя МПО, силовая группа контактов МПО размыкается обесточивая электродвигатель.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Открытие задвижки с МПСА</a:t>
            </a:r>
          </a:p>
          <a:p>
            <a:r>
              <a:rPr lang="ru-RU" dirty="0"/>
              <a:t>     При замыкании контакта «Открыть</a:t>
            </a:r>
            <a:r>
              <a:rPr lang="ru-RU" baseline="0" dirty="0"/>
              <a:t> ДОВ</a:t>
            </a:r>
            <a:r>
              <a:rPr lang="en-US" baseline="0" dirty="0"/>
              <a:t>N</a:t>
            </a:r>
            <a:r>
              <a:rPr lang="ru-RU" baseline="0" dirty="0"/>
              <a:t>» в МПСА фаза </a:t>
            </a:r>
            <a:r>
              <a:rPr lang="en-US" dirty="0"/>
              <a:t>L1</a:t>
            </a:r>
            <a:r>
              <a:rPr lang="en-US" baseline="0" dirty="0"/>
              <a:t> </a:t>
            </a:r>
            <a:r>
              <a:rPr lang="ru-RU" baseline="0" dirty="0"/>
              <a:t>проходит через него и через НЗ контакт МПЗ 1.2 поступает на катушку магнитного пускателя МПО. Силовая контактная группа МПО замыкается и через нее фазы </a:t>
            </a:r>
            <a:r>
              <a:rPr lang="en-US" dirty="0"/>
              <a:t>L1</a:t>
            </a:r>
            <a:r>
              <a:rPr lang="ru-RU" dirty="0"/>
              <a:t>,</a:t>
            </a:r>
            <a:r>
              <a:rPr lang="ru-RU" baseline="0" dirty="0"/>
              <a:t> </a:t>
            </a:r>
            <a:r>
              <a:rPr lang="en-US" dirty="0"/>
              <a:t>L2</a:t>
            </a:r>
            <a:r>
              <a:rPr lang="ru-RU" dirty="0"/>
              <a:t>,</a:t>
            </a:r>
            <a:r>
              <a:rPr lang="ru-RU" baseline="0" dirty="0"/>
              <a:t> </a:t>
            </a:r>
            <a:r>
              <a:rPr lang="en-US" dirty="0"/>
              <a:t>L</a:t>
            </a:r>
            <a:r>
              <a:rPr lang="ru-RU" dirty="0"/>
              <a:t>3 поступают</a:t>
            </a:r>
            <a:r>
              <a:rPr lang="ru-RU" baseline="0" dirty="0"/>
              <a:t> на силовой </a:t>
            </a:r>
            <a:r>
              <a:rPr lang="ru-RU" baseline="0" dirty="0" err="1"/>
              <a:t>клемник</a:t>
            </a:r>
            <a:r>
              <a:rPr lang="ru-RU" baseline="0" dirty="0"/>
              <a:t> в боксе подключения электропитания БУР с которого через </a:t>
            </a:r>
            <a:r>
              <a:rPr lang="ru-RU" baseline="0" dirty="0" err="1"/>
              <a:t>теристорный</a:t>
            </a:r>
            <a:r>
              <a:rPr lang="ru-RU" baseline="0" dirty="0"/>
              <a:t> преобразователь расположенный в блоке управления БУР поступают на электродвигатель.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Закрытие кнопкой «Закрыть» с БУР.</a:t>
            </a:r>
          </a:p>
          <a:p>
            <a:r>
              <a:rPr lang="ru-RU" dirty="0"/>
              <a:t>    Фаза </a:t>
            </a:r>
            <a:r>
              <a:rPr lang="en-US" dirty="0"/>
              <a:t>L1</a:t>
            </a:r>
            <a:r>
              <a:rPr lang="ru-RU" dirty="0"/>
              <a:t> с клеммы КВ3 </a:t>
            </a:r>
            <a:r>
              <a:rPr lang="ru-RU" dirty="0" err="1"/>
              <a:t>клемника</a:t>
            </a:r>
            <a:r>
              <a:rPr lang="ru-RU" dirty="0"/>
              <a:t> ХТ1 через клемму «Закрыть» замкнутый контакт кнопки</a:t>
            </a:r>
            <a:r>
              <a:rPr lang="ru-RU" baseline="0" dirty="0"/>
              <a:t> «Закрыть» БУР поступает через НЗ контакт магнитного пускателя МПО поступает на катушку магнитного пускателя МПЗ. Замыкается контактная группа магнитного пускателя МПЗ через которую фазы </a:t>
            </a:r>
            <a:r>
              <a:rPr lang="en-US" dirty="0"/>
              <a:t>L1</a:t>
            </a:r>
            <a:r>
              <a:rPr lang="ru-RU" dirty="0"/>
              <a:t>,</a:t>
            </a:r>
            <a:r>
              <a:rPr lang="ru-RU" baseline="0" dirty="0"/>
              <a:t> </a:t>
            </a:r>
            <a:r>
              <a:rPr lang="en-US" dirty="0"/>
              <a:t>L2</a:t>
            </a:r>
            <a:r>
              <a:rPr lang="ru-RU" dirty="0"/>
              <a:t>,</a:t>
            </a:r>
            <a:r>
              <a:rPr lang="ru-RU" baseline="0" dirty="0"/>
              <a:t> </a:t>
            </a:r>
            <a:r>
              <a:rPr lang="en-US" dirty="0"/>
              <a:t>L</a:t>
            </a:r>
            <a:r>
              <a:rPr lang="ru-RU" dirty="0"/>
              <a:t>3 поступают</a:t>
            </a:r>
            <a:r>
              <a:rPr lang="ru-RU" baseline="0" dirty="0"/>
              <a:t> через бокс подключения силового электропитания БУР на электродвигатель М.</a:t>
            </a:r>
          </a:p>
          <a:p>
            <a:r>
              <a:rPr lang="ru-RU" baseline="0" dirty="0"/>
              <a:t>Фаза </a:t>
            </a:r>
            <a:r>
              <a:rPr lang="en-US" dirty="0"/>
              <a:t>L1</a:t>
            </a:r>
            <a:r>
              <a:rPr lang="ru-RU" dirty="0"/>
              <a:t> с</a:t>
            </a:r>
            <a:r>
              <a:rPr lang="ru-RU" baseline="0" dirty="0"/>
              <a:t> клеммы КВЗ </a:t>
            </a:r>
            <a:r>
              <a:rPr lang="ru-RU" baseline="0" dirty="0" err="1"/>
              <a:t>клемника</a:t>
            </a:r>
            <a:r>
              <a:rPr lang="ru-RU" baseline="0" dirty="0"/>
              <a:t> ХТ1 через замкнувшийся контакт магнитного пускателя МПЗ, НЗ контакт магнитного пускателя МПО обеспечивает питанием катушку магнитного пускателя МПЗ после размыкания контакта кнопки «Закрыть» с БУР.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Закрытие кнопкой «Закрыть» с БРУ.</a:t>
            </a:r>
          </a:p>
          <a:p>
            <a:r>
              <a:rPr lang="ru-RU" dirty="0"/>
              <a:t>    Фаза </a:t>
            </a:r>
            <a:r>
              <a:rPr lang="en-US" dirty="0"/>
              <a:t>L1</a:t>
            </a:r>
            <a:r>
              <a:rPr lang="ru-RU" dirty="0"/>
              <a:t> с клеммы КВ3 </a:t>
            </a:r>
            <a:r>
              <a:rPr lang="ru-RU" dirty="0" err="1"/>
              <a:t>клемника</a:t>
            </a:r>
            <a:r>
              <a:rPr lang="ru-RU" dirty="0"/>
              <a:t> ХТ1 через замкнутый контакт кнопки</a:t>
            </a:r>
            <a:r>
              <a:rPr lang="ru-RU" baseline="0" dirty="0"/>
              <a:t> «Закрыть» БРУ поступает через НЗ контакт магнитного пускателя МПО на катушку магнитного пускателя МПЗ. Замыкается контактная группа магнитного пускателя МПЗ через которую фазы </a:t>
            </a:r>
            <a:r>
              <a:rPr lang="en-US" dirty="0"/>
              <a:t>L1</a:t>
            </a:r>
            <a:r>
              <a:rPr lang="ru-RU" dirty="0"/>
              <a:t>,</a:t>
            </a:r>
            <a:r>
              <a:rPr lang="ru-RU" baseline="0" dirty="0"/>
              <a:t> </a:t>
            </a:r>
            <a:r>
              <a:rPr lang="en-US" dirty="0"/>
              <a:t>L2</a:t>
            </a:r>
            <a:r>
              <a:rPr lang="ru-RU" dirty="0"/>
              <a:t>,</a:t>
            </a:r>
            <a:r>
              <a:rPr lang="ru-RU" baseline="0" dirty="0"/>
              <a:t> </a:t>
            </a:r>
            <a:r>
              <a:rPr lang="en-US" dirty="0"/>
              <a:t>L</a:t>
            </a:r>
            <a:r>
              <a:rPr lang="ru-RU" dirty="0"/>
              <a:t>3 поступают</a:t>
            </a:r>
            <a:r>
              <a:rPr lang="ru-RU" baseline="0" dirty="0"/>
              <a:t> через бокс подключения силового электропитания БУР на электродвигатель М.</a:t>
            </a:r>
          </a:p>
          <a:p>
            <a:r>
              <a:rPr lang="ru-RU" baseline="0" dirty="0"/>
              <a:t>    Фаза </a:t>
            </a:r>
            <a:r>
              <a:rPr lang="en-US" dirty="0"/>
              <a:t>L1</a:t>
            </a:r>
            <a:r>
              <a:rPr lang="ru-RU" dirty="0"/>
              <a:t> с</a:t>
            </a:r>
            <a:r>
              <a:rPr lang="ru-RU" baseline="0" dirty="0"/>
              <a:t> клеммы КВЗ </a:t>
            </a:r>
            <a:r>
              <a:rPr lang="ru-RU" baseline="0" dirty="0" err="1"/>
              <a:t>клемника</a:t>
            </a:r>
            <a:r>
              <a:rPr lang="ru-RU" baseline="0" dirty="0"/>
              <a:t> ХТ1 через замкнувшийся контакт магнитного пускателя МПЗ, НЗ контакт магнитного пускателя МПО обеспечивает питанием катушку магнитного пускателя МПЗ после размыкания контакта кнопки «Закрыть» с БРУ.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2281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 «Закрыть» с МПСА.</a:t>
            </a:r>
          </a:p>
          <a:p>
            <a:r>
              <a:rPr lang="ru-RU" dirty="0"/>
              <a:t>    Фаза </a:t>
            </a:r>
            <a:r>
              <a:rPr lang="en-US" dirty="0"/>
              <a:t>L1</a:t>
            </a:r>
            <a:r>
              <a:rPr lang="ru-RU" dirty="0"/>
              <a:t> с клеммы КВ3 </a:t>
            </a:r>
            <a:r>
              <a:rPr lang="ru-RU" dirty="0" err="1"/>
              <a:t>клемника</a:t>
            </a:r>
            <a:r>
              <a:rPr lang="ru-RU" dirty="0"/>
              <a:t> ХТ1 через замкнувшийся контакт</a:t>
            </a:r>
            <a:r>
              <a:rPr lang="ru-RU" baseline="0" dirty="0"/>
              <a:t> «Закрыть ДКВ</a:t>
            </a:r>
            <a:r>
              <a:rPr lang="en-US" baseline="0" dirty="0"/>
              <a:t>N</a:t>
            </a:r>
            <a:r>
              <a:rPr lang="ru-RU" baseline="0" dirty="0"/>
              <a:t>». «Закрыть» поступает через НЗ контакт магнитного пускателя МПО на катушку магнитного пускателя МПЗ.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6776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Команда «СТОП» с МПСА,</a:t>
            </a:r>
            <a:r>
              <a:rPr lang="ru-RU" baseline="0" dirty="0"/>
              <a:t> БРУ, БУР</a:t>
            </a:r>
            <a:endParaRPr lang="ru-RU" dirty="0"/>
          </a:p>
          <a:p>
            <a:r>
              <a:rPr lang="ru-RU" dirty="0"/>
              <a:t>    При</a:t>
            </a:r>
            <a:r>
              <a:rPr lang="ru-RU" baseline="0" dirty="0"/>
              <a:t> размыкании контактов «Стоп ДСВ</a:t>
            </a:r>
            <a:r>
              <a:rPr lang="en-US" baseline="0" dirty="0"/>
              <a:t>N</a:t>
            </a:r>
            <a:r>
              <a:rPr lang="ru-RU" baseline="0" dirty="0"/>
              <a:t>» с МПСА, «Стоп» с БРУ либо контактов «Стоп» с БУР электрическая цепь разрывается и снимается питание на катушках магнитных пускателей НПЗ либо НПО. Контактная группа магнитного пускателя МПЗ либо МПО размыкается и отключают питание электродвигателя.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913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Исходное состояние:</a:t>
            </a:r>
          </a:p>
          <a:p>
            <a:r>
              <a:rPr lang="en-US" dirty="0"/>
              <a:t>N – </a:t>
            </a:r>
            <a:r>
              <a:rPr lang="ru-RU" dirty="0"/>
              <a:t>«О» проводник – синий цвет</a:t>
            </a:r>
          </a:p>
          <a:p>
            <a:r>
              <a:rPr lang="ru-RU" dirty="0"/>
              <a:t>Л1, Л2, Л3 (желтый,</a:t>
            </a:r>
            <a:r>
              <a:rPr lang="ru-RU" baseline="0" dirty="0"/>
              <a:t> зеленый, красный) до </a:t>
            </a:r>
            <a:r>
              <a:rPr lang="en-US" baseline="0" dirty="0"/>
              <a:t>QF 3-</a:t>
            </a:r>
            <a:r>
              <a:rPr lang="ru-RU" baseline="0" dirty="0" err="1"/>
              <a:t>х</a:t>
            </a:r>
            <a:r>
              <a:rPr lang="ru-RU" baseline="0" dirty="0"/>
              <a:t> фазный автоматический выключатель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Включаем трехфазный автоматический выключатель  </a:t>
            </a:r>
            <a:r>
              <a:rPr lang="en-US" dirty="0"/>
              <a:t>QF </a:t>
            </a:r>
            <a:r>
              <a:rPr lang="ru-RU" dirty="0"/>
              <a:t>и напряжение подается</a:t>
            </a:r>
            <a:r>
              <a:rPr lang="ru-RU" baseline="0" dirty="0"/>
              <a:t> на</a:t>
            </a:r>
          </a:p>
          <a:p>
            <a:r>
              <a:rPr lang="ru-RU" baseline="0" dirty="0"/>
              <a:t>А) входы контактной группы МП</a:t>
            </a:r>
          </a:p>
          <a:p>
            <a:r>
              <a:rPr lang="ru-RU" baseline="0" dirty="0"/>
              <a:t>Б) вход автоматического выключателя </a:t>
            </a:r>
            <a:r>
              <a:rPr lang="en-US" baseline="0" dirty="0"/>
              <a:t>QF1 </a:t>
            </a:r>
            <a:r>
              <a:rPr lang="ru-RU" baseline="0" dirty="0"/>
              <a:t>– красный цвет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Включаем автоматический выключатель </a:t>
            </a:r>
            <a:r>
              <a:rPr lang="en-US" dirty="0"/>
              <a:t>QF1</a:t>
            </a:r>
            <a:r>
              <a:rPr lang="ru-RU" dirty="0"/>
              <a:t>.</a:t>
            </a:r>
            <a:r>
              <a:rPr lang="ru-RU" baseline="0" dirty="0"/>
              <a:t> Фаза </a:t>
            </a:r>
            <a:r>
              <a:rPr lang="en-US" baseline="0" dirty="0"/>
              <a:t>L3 </a:t>
            </a:r>
            <a:r>
              <a:rPr lang="ru-RU" baseline="0" dirty="0"/>
              <a:t>поступает через контакт </a:t>
            </a:r>
            <a:r>
              <a:rPr lang="en-US" baseline="0" dirty="0"/>
              <a:t>SB1 </a:t>
            </a:r>
            <a:r>
              <a:rPr lang="ru-RU" baseline="0" dirty="0"/>
              <a:t>и контакт «Отключить» АВО до контактов МП, «</a:t>
            </a:r>
            <a:r>
              <a:rPr lang="ru-RU" baseline="0" dirty="0" err="1"/>
              <a:t>Вкл</a:t>
            </a:r>
            <a:r>
              <a:rPr lang="ru-RU" baseline="0" dirty="0"/>
              <a:t> по месту» </a:t>
            </a:r>
            <a:r>
              <a:rPr lang="en-US" baseline="0" dirty="0"/>
              <a:t>SB2 </a:t>
            </a:r>
            <a:r>
              <a:rPr lang="ru-RU" baseline="0" dirty="0"/>
              <a:t>и «Включить» АВВ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Включение агрегата по месту .</a:t>
            </a:r>
          </a:p>
          <a:p>
            <a:r>
              <a:rPr lang="ru-RU" dirty="0"/>
              <a:t>При нажатии кнопки «ВКЛ по месту»</a:t>
            </a:r>
            <a:endParaRPr lang="en-US" dirty="0"/>
          </a:p>
          <a:p>
            <a:r>
              <a:rPr lang="en-US" dirty="0"/>
              <a:t>SB2 </a:t>
            </a:r>
            <a:r>
              <a:rPr lang="ru-RU" dirty="0"/>
              <a:t>фаза </a:t>
            </a:r>
            <a:r>
              <a:rPr lang="en-US" dirty="0"/>
              <a:t>L3</a:t>
            </a:r>
            <a:r>
              <a:rPr lang="ru-RU" baseline="0" dirty="0"/>
              <a:t> поступает на катушку магнитного пускателя МП. Силовая контактная группа МП замыкается и через нее фазы </a:t>
            </a:r>
            <a:r>
              <a:rPr lang="en-US" baseline="0" dirty="0"/>
              <a:t>L1</a:t>
            </a:r>
            <a:r>
              <a:rPr lang="ru-RU" baseline="0" dirty="0"/>
              <a:t>, </a:t>
            </a:r>
            <a:r>
              <a:rPr lang="en-US" baseline="0" dirty="0"/>
              <a:t>L2</a:t>
            </a:r>
            <a:r>
              <a:rPr lang="ru-RU" baseline="0" dirty="0"/>
              <a:t>, </a:t>
            </a:r>
            <a:r>
              <a:rPr lang="en-US" baseline="0" dirty="0"/>
              <a:t>L3</a:t>
            </a:r>
            <a:r>
              <a:rPr lang="ru-RU" baseline="0" dirty="0"/>
              <a:t> поступает на электродвигатель М</a:t>
            </a:r>
            <a:endParaRPr lang="en-US" baseline="0" dirty="0"/>
          </a:p>
          <a:p>
            <a:r>
              <a:rPr lang="en-US" baseline="0" dirty="0"/>
              <a:t>   </a:t>
            </a:r>
            <a:r>
              <a:rPr lang="ru-RU" baseline="0" dirty="0"/>
              <a:t>Фаза </a:t>
            </a:r>
            <a:r>
              <a:rPr lang="en-US" baseline="0" dirty="0"/>
              <a:t>L3 </a:t>
            </a:r>
            <a:r>
              <a:rPr lang="ru-RU" baseline="0" dirty="0"/>
              <a:t>через замкнувшийся контакт МП поступает на катушку магнитного пускателя, обеспечивая питание катушки магнитного пускателя после размыкания контакта «ВКЛ по месту» и </a:t>
            </a:r>
            <a:r>
              <a:rPr lang="en-US" baseline="0" dirty="0"/>
              <a:t>SB2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Включение</a:t>
            </a:r>
            <a:r>
              <a:rPr lang="ru-RU" baseline="0" dirty="0"/>
              <a:t> агрегата с МПСА</a:t>
            </a:r>
          </a:p>
          <a:p>
            <a:r>
              <a:rPr lang="ru-RU" baseline="0" dirty="0"/>
              <a:t>При замыкании контакта «Включить АВВ» фаза </a:t>
            </a:r>
            <a:r>
              <a:rPr lang="en-US" baseline="0" dirty="0"/>
              <a:t>L3 </a:t>
            </a:r>
            <a:r>
              <a:rPr lang="ru-RU" baseline="0" dirty="0"/>
              <a:t> поступает на катушку магнитного пускателя МП. Силовая контактная группа МП замыкается и через нее фазы </a:t>
            </a:r>
            <a:r>
              <a:rPr lang="en-US" baseline="0" dirty="0"/>
              <a:t>L1</a:t>
            </a:r>
            <a:r>
              <a:rPr lang="ru-RU" baseline="0" dirty="0"/>
              <a:t>, </a:t>
            </a:r>
            <a:r>
              <a:rPr lang="en-US" baseline="0" dirty="0"/>
              <a:t>L2</a:t>
            </a:r>
            <a:r>
              <a:rPr lang="ru-RU" baseline="0" dirty="0"/>
              <a:t>, </a:t>
            </a:r>
            <a:r>
              <a:rPr lang="en-US" baseline="0" dirty="0"/>
              <a:t>L3</a:t>
            </a:r>
            <a:r>
              <a:rPr lang="ru-RU" baseline="0" dirty="0"/>
              <a:t> поступает на электродвигатель М</a:t>
            </a:r>
            <a:r>
              <a:rPr lang="en-US" baseline="0" dirty="0"/>
              <a:t> 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Отключение</a:t>
            </a:r>
            <a:r>
              <a:rPr lang="ru-RU" baseline="0" dirty="0"/>
              <a:t> агрегата с МПСА или по месту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При размыкании контактов МПСА «Отключить» АВО, либо размыкании контактов «Стоп по месту» </a:t>
            </a:r>
            <a:r>
              <a:rPr lang="en-US" baseline="0" dirty="0"/>
              <a:t>SB1</a:t>
            </a:r>
            <a:r>
              <a:rPr lang="ru-RU" baseline="0" dirty="0"/>
              <a:t> электрическая цепь разрывается и снимается питание катушки МП. Контактная группа магнитного пускателя МП размыкается и отключает питание электродвигателя.</a:t>
            </a:r>
            <a:endParaRPr lang="ru-RU" dirty="0"/>
          </a:p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«БРУ» Блок ручного управления.</a:t>
            </a:r>
          </a:p>
          <a:p>
            <a:r>
              <a:rPr lang="ru-RU" dirty="0"/>
              <a:t>«БРУ аварийный останов станции» – контакты реле участвующие</a:t>
            </a:r>
            <a:r>
              <a:rPr lang="ru-RU" baseline="0" dirty="0"/>
              <a:t> в остановке ПНА или МНА по </a:t>
            </a:r>
            <a:r>
              <a:rPr lang="ru-RU" baseline="0" dirty="0" err="1"/>
              <a:t>общестанционным</a:t>
            </a:r>
            <a:r>
              <a:rPr lang="ru-RU" baseline="0" dirty="0"/>
              <a:t> защитам требующие одновременную остановку ПНА или МНА, воздействуя напрямую на соленоид отключения ВВ, через контакт «КМ»</a:t>
            </a:r>
          </a:p>
          <a:p>
            <a:r>
              <a:rPr lang="ru-RU" baseline="0" dirty="0"/>
              <a:t>   </a:t>
            </a:r>
            <a:r>
              <a:rPr lang="en-US" baseline="0" dirty="0"/>
              <a:t>SB1</a:t>
            </a:r>
            <a:r>
              <a:rPr lang="ru-RU" baseline="0" dirty="0"/>
              <a:t> «Отключение МНА кнопкой из насосного зала» – кнопка установленная на щите МНА и обозначенная «СТОП МНА </a:t>
            </a:r>
            <a:r>
              <a:rPr lang="en-US" baseline="0" dirty="0"/>
              <a:t>NX</a:t>
            </a:r>
            <a:r>
              <a:rPr lang="ru-RU" baseline="0" dirty="0"/>
              <a:t>», один контакт воздействует на отключение «ВВ» непосредственно на соленоид отключения, второй контакт подает сигнализацию в МПСА, для сигнала о том, что МНА отключен по месту и для команды «Стоп МНА» средствами МПСА.</a:t>
            </a:r>
          </a:p>
          <a:p>
            <a:r>
              <a:rPr lang="ru-RU" baseline="0" dirty="0"/>
              <a:t>   </a:t>
            </a:r>
            <a:r>
              <a:rPr lang="en-US" baseline="0" dirty="0"/>
              <a:t>SB2</a:t>
            </a:r>
            <a:r>
              <a:rPr lang="ru-RU" baseline="0" dirty="0"/>
              <a:t> «отключение МНА кнопкой из </a:t>
            </a:r>
            <a:r>
              <a:rPr lang="ru-RU" baseline="0" dirty="0" err="1"/>
              <a:t>электрозала</a:t>
            </a:r>
            <a:r>
              <a:rPr lang="ru-RU" baseline="0" dirty="0"/>
              <a:t>» – кнопка установлена на щите управления электродвигателем, действие и сигналы управления аналогичны кнопке «</a:t>
            </a:r>
            <a:r>
              <a:rPr lang="en-US" baseline="0" dirty="0"/>
              <a:t>SB1</a:t>
            </a:r>
            <a:r>
              <a:rPr lang="ru-RU" baseline="0" dirty="0"/>
              <a:t>».</a:t>
            </a:r>
          </a:p>
          <a:p>
            <a:r>
              <a:rPr lang="ru-RU" baseline="0" dirty="0"/>
              <a:t>   ЕС «контроль цепей включение/отключение – устройство находящееся в шкафу УСО соответствующего МНА, ПНА проверяющие целостность цепей включения, отключения.</a:t>
            </a:r>
          </a:p>
          <a:p>
            <a:r>
              <a:rPr lang="ru-RU" baseline="0" dirty="0"/>
              <a:t>   АВ «Включить/отключить» - контакт реле включение/отключение ВВ установленные в УСО служащие для оперативного управления по командам оператора с АРМ оператора и для отключения ВВ по аварийным событиям агрегатных защит, требующих остановку МНА, ПНА.</a:t>
            </a:r>
          </a:p>
          <a:p>
            <a:r>
              <a:rPr lang="ru-RU" baseline="0" dirty="0"/>
              <a:t>   БРУ отдельно стоящий шкаф в операторной МДП на передней панели которого расположены кнопки отключения ВВ «</a:t>
            </a:r>
            <a:r>
              <a:rPr lang="ru-RU" baseline="0" dirty="0" err="1"/>
              <a:t>откл</a:t>
            </a:r>
            <a:r>
              <a:rPr lang="ru-RU" baseline="0" dirty="0"/>
              <a:t>» </a:t>
            </a:r>
            <a:r>
              <a:rPr lang="ru-RU" baseline="0" dirty="0" err="1"/>
              <a:t>н</a:t>
            </a:r>
            <a:r>
              <a:rPr lang="ru-RU" baseline="0" dirty="0"/>
              <a:t>/</a:t>
            </a:r>
            <a:r>
              <a:rPr lang="ru-RU" baseline="0" dirty="0" err="1"/>
              <a:t>р</a:t>
            </a:r>
            <a:r>
              <a:rPr lang="ru-RU" baseline="0" dirty="0"/>
              <a:t> контакт которых воздействует напрямую на соленоид отключения ВВ «</a:t>
            </a:r>
            <a:r>
              <a:rPr lang="en-US" baseline="0" dirty="0"/>
              <a:t>YAT</a:t>
            </a:r>
            <a:r>
              <a:rPr lang="ru-RU" baseline="0" dirty="0"/>
              <a:t>»; Н/З контакт информирует сигнал в МПСА о том, что отключения произошло в панели БРУ. Также на передней панели БРУ имеется световая сигнализация положение ВВ «Включен», «Отключен». Если ВВ отключен средствами электронной защиты блокам защиты установленным в силовой ячейке ВВ, сигнал расшифровки поступает в МПСА «</a:t>
            </a:r>
            <a:r>
              <a:rPr lang="ru-RU" baseline="0" dirty="0" err="1"/>
              <a:t>Откл</a:t>
            </a:r>
            <a:r>
              <a:rPr lang="ru-RU" baseline="0" dirty="0"/>
              <a:t>. </a:t>
            </a:r>
            <a:r>
              <a:rPr lang="ru-RU" baseline="0" dirty="0" err="1"/>
              <a:t>эл</a:t>
            </a:r>
            <a:r>
              <a:rPr lang="ru-RU" baseline="0" dirty="0"/>
              <a:t>. защитой»</a:t>
            </a:r>
          </a:p>
          <a:p>
            <a:r>
              <a:rPr lang="ru-RU" baseline="0" dirty="0"/>
              <a:t>   «ВВВ» Сухие </a:t>
            </a:r>
            <a:r>
              <a:rPr lang="ru-RU" baseline="0" dirty="0" err="1"/>
              <a:t>н</a:t>
            </a:r>
            <a:r>
              <a:rPr lang="ru-RU" baseline="0" dirty="0"/>
              <a:t>/</a:t>
            </a:r>
            <a:r>
              <a:rPr lang="ru-RU" baseline="0" dirty="0" err="1"/>
              <a:t>р</a:t>
            </a:r>
            <a:r>
              <a:rPr lang="ru-RU" baseline="0" dirty="0"/>
              <a:t> контакты, которые находятся в блоке управления.</a:t>
            </a:r>
          </a:p>
          <a:p>
            <a:r>
              <a:rPr lang="ru-RU" baseline="0" dirty="0"/>
              <a:t>   «ВВО» ВВ для передачи сигнала в МПСА, БРУ о состоянии положения ВВ</a:t>
            </a:r>
          </a:p>
          <a:p>
            <a:r>
              <a:rPr lang="ru-RU" baseline="0" dirty="0"/>
              <a:t>   «+ЕС» Источник постоянного напряжения, для питания цепей</a:t>
            </a:r>
          </a:p>
          <a:p>
            <a:r>
              <a:rPr lang="ru-RU" baseline="0" dirty="0"/>
              <a:t>   «-ЕС» управление ВВ</a:t>
            </a:r>
          </a:p>
          <a:p>
            <a:r>
              <a:rPr lang="ru-RU" baseline="0" dirty="0"/>
              <a:t>   «</a:t>
            </a:r>
            <a:r>
              <a:rPr lang="en-US" baseline="0" dirty="0"/>
              <a:t>SF</a:t>
            </a:r>
            <a:r>
              <a:rPr lang="ru-RU" baseline="0" dirty="0"/>
              <a:t>» Двухполюсной автоматический выключатель для подачи напряжения на цепи питания ВВ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«+24</a:t>
            </a:r>
            <a:r>
              <a:rPr lang="en-US" baseline="0" dirty="0"/>
              <a:t>V</a:t>
            </a:r>
            <a:r>
              <a:rPr lang="ru-RU" baseline="0" dirty="0"/>
              <a:t>», «-24</a:t>
            </a:r>
            <a:r>
              <a:rPr lang="en-US" baseline="0" dirty="0"/>
              <a:t>V</a:t>
            </a:r>
            <a:r>
              <a:rPr lang="ru-RU" baseline="0" dirty="0"/>
              <a:t>»</a:t>
            </a:r>
            <a:r>
              <a:rPr lang="en-US" baseline="0" dirty="0"/>
              <a:t> </a:t>
            </a:r>
            <a:r>
              <a:rPr lang="ru-RU" baseline="0" dirty="0"/>
              <a:t>напряжение постоянного тока от блока питания установленных в шкафу УСО БРУ для цепей сигнализации положения состояния ВВ и используют сухие контакты для сигнализации положения ВВ.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r>
              <a:rPr lang="ru-RU" baseline="0" dirty="0"/>
              <a:t>Исходное состояние </a:t>
            </a:r>
          </a:p>
          <a:p>
            <a:r>
              <a:rPr lang="ru-RU" baseline="0" dirty="0"/>
              <a:t>При включении автоматического выключателя «</a:t>
            </a:r>
            <a:r>
              <a:rPr lang="en-US" baseline="0" dirty="0"/>
              <a:t>SF</a:t>
            </a:r>
            <a:r>
              <a:rPr lang="ru-RU" baseline="0" dirty="0"/>
              <a:t>» ВВ Находится в отключенном положении, и если нет условий для запрета Пуска МНА МПСА выдает сигнал на АРМ о том, что МНА готов в Пуску.</a:t>
            </a:r>
          </a:p>
          <a:p>
            <a:r>
              <a:rPr lang="ru-RU" baseline="0" dirty="0"/>
              <a:t>Цепи готовности к пуску МНА отмечены желтым цветом.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  <a:p>
            <a:endParaRPr lang="ru-RU" baseline="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/>
              <a:t>Пуск (включение) ВВ (</a:t>
            </a:r>
            <a:r>
              <a:rPr lang="en-US" baseline="0" dirty="0"/>
              <a:t>Q</a:t>
            </a:r>
            <a:r>
              <a:rPr lang="ru-RU" baseline="0" dirty="0"/>
              <a:t>)</a:t>
            </a:r>
          </a:p>
          <a:p>
            <a:r>
              <a:rPr lang="ru-RU" baseline="0" dirty="0"/>
              <a:t>По команде  из МДФ или ТДП на включение, происходит срабатывание </a:t>
            </a:r>
            <a:r>
              <a:rPr lang="ru-RU" baseline="0" dirty="0" err="1"/>
              <a:t>н</a:t>
            </a:r>
            <a:r>
              <a:rPr lang="ru-RU" baseline="0" dirty="0"/>
              <a:t>/</a:t>
            </a:r>
            <a:r>
              <a:rPr lang="ru-RU" baseline="0" dirty="0" err="1"/>
              <a:t>р</a:t>
            </a:r>
            <a:r>
              <a:rPr lang="ru-RU" baseline="0" dirty="0"/>
              <a:t> контактов на реле «включить (АВ</a:t>
            </a:r>
            <a:r>
              <a:rPr lang="en-US" baseline="0" dirty="0"/>
              <a:t>n</a:t>
            </a:r>
            <a:r>
              <a:rPr lang="ru-RU" baseline="0" dirty="0"/>
              <a:t>)» и цепи через н/з блок контакт соленоида </a:t>
            </a:r>
            <a:r>
              <a:rPr lang="en-US" baseline="0" dirty="0"/>
              <a:t>YAC </a:t>
            </a:r>
            <a:r>
              <a:rPr lang="ru-RU" baseline="0" dirty="0"/>
              <a:t>напряжение поступает на катушку соленоида КМ и последующее включение силовых контактов ВВ (</a:t>
            </a:r>
            <a:r>
              <a:rPr lang="en-US" baseline="0" dirty="0"/>
              <a:t>Q</a:t>
            </a:r>
            <a:r>
              <a:rPr lang="ru-RU" baseline="0" dirty="0"/>
              <a:t>). Блок контакты соленоида перекидываются и изменяют свое состояние. В итоге включается </a:t>
            </a:r>
            <a:r>
              <a:rPr lang="ru-RU" baseline="0" dirty="0" err="1"/>
              <a:t>эл.двигатель</a:t>
            </a:r>
            <a:r>
              <a:rPr lang="ru-RU" baseline="0" dirty="0"/>
              <a:t> МНА.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aseline="0" dirty="0"/>
          </a:p>
          <a:p>
            <a:r>
              <a:rPr lang="ru-RU" baseline="0" dirty="0"/>
              <a:t>СТОП (отключение) ВВ (</a:t>
            </a:r>
            <a:r>
              <a:rPr lang="en-US" baseline="0" dirty="0"/>
              <a:t>Q</a:t>
            </a:r>
            <a:r>
              <a:rPr lang="ru-RU" baseline="0" dirty="0"/>
              <a:t>)</a:t>
            </a:r>
          </a:p>
          <a:p>
            <a:r>
              <a:rPr lang="ru-RU" baseline="0" dirty="0"/>
              <a:t>По команде из МДП или ТДП на отключение ВВ (</a:t>
            </a:r>
            <a:r>
              <a:rPr lang="en-US" baseline="0" dirty="0"/>
              <a:t>Q</a:t>
            </a:r>
            <a:r>
              <a:rPr lang="ru-RU" baseline="0" dirty="0"/>
              <a:t>), по командам агрегатных защит происходит срабатывание н/р «Отключить (АВ</a:t>
            </a:r>
            <a:r>
              <a:rPr lang="en-US" baseline="0" dirty="0"/>
              <a:t>n</a:t>
            </a:r>
            <a:r>
              <a:rPr lang="ru-RU" baseline="0" dirty="0"/>
              <a:t>)» и далее через замкнутый контакт «КМ» напряжение поступает на соленоид отключение «</a:t>
            </a:r>
            <a:r>
              <a:rPr lang="en-US" baseline="0" dirty="0"/>
              <a:t>YAT</a:t>
            </a:r>
            <a:r>
              <a:rPr lang="ru-RU" baseline="0" dirty="0"/>
              <a:t>».</a:t>
            </a:r>
          </a:p>
          <a:p>
            <a:endParaRPr lang="ru-RU" dirty="0"/>
          </a:p>
          <a:p>
            <a:endParaRPr lang="en-US" baseline="0" dirty="0"/>
          </a:p>
          <a:p>
            <a:r>
              <a:rPr lang="ru-RU" baseline="0" dirty="0"/>
              <a:t>ВВ (</a:t>
            </a:r>
            <a:r>
              <a:rPr lang="en-US" baseline="0" dirty="0"/>
              <a:t>Q</a:t>
            </a:r>
            <a:r>
              <a:rPr lang="ru-RU" baseline="0" dirty="0"/>
              <a:t>) размыкает силовые контакты ВВ. </a:t>
            </a:r>
            <a:r>
              <a:rPr lang="ru-RU" baseline="0" dirty="0" err="1"/>
              <a:t>эл.двигатель</a:t>
            </a:r>
            <a:r>
              <a:rPr lang="ru-RU" baseline="0" dirty="0"/>
              <a:t> МНА останавливается.</a:t>
            </a:r>
          </a:p>
          <a:p>
            <a:r>
              <a:rPr lang="ru-RU" baseline="0" dirty="0"/>
              <a:t>   Также отключить ВВ (</a:t>
            </a:r>
            <a:r>
              <a:rPr lang="en-US" baseline="0" dirty="0"/>
              <a:t>Q</a:t>
            </a:r>
            <a:r>
              <a:rPr lang="ru-RU" baseline="0" dirty="0"/>
              <a:t>) можно кнопкой из насосного зала </a:t>
            </a:r>
            <a:r>
              <a:rPr lang="en-US" baseline="0" dirty="0"/>
              <a:t>(SB1</a:t>
            </a:r>
            <a:r>
              <a:rPr lang="ru-RU" baseline="0" dirty="0"/>
              <a:t>), из </a:t>
            </a:r>
            <a:r>
              <a:rPr lang="ru-RU" baseline="0" dirty="0" err="1"/>
              <a:t>электрозала</a:t>
            </a:r>
            <a:r>
              <a:rPr lang="ru-RU" baseline="0" dirty="0"/>
              <a:t> </a:t>
            </a:r>
            <a:r>
              <a:rPr lang="en-US" baseline="0" dirty="0"/>
              <a:t>(SB</a:t>
            </a:r>
            <a:r>
              <a:rPr lang="ru-RU" baseline="0" dirty="0"/>
              <a:t>2) при каких либо неисправностях МНА, с передней панели</a:t>
            </a:r>
            <a:r>
              <a:rPr lang="en-US" baseline="0" dirty="0"/>
              <a:t> </a:t>
            </a:r>
            <a:r>
              <a:rPr lang="ru-RU" baseline="0" dirty="0"/>
              <a:t>«БРУ» шкаф которого установлен в операторной МДП. Все эти сигналы воздействуют на соленоид отключения ВВ </a:t>
            </a:r>
            <a:r>
              <a:rPr lang="en-US" baseline="0" dirty="0"/>
              <a:t>(YAT)</a:t>
            </a:r>
            <a:r>
              <a:rPr lang="ru-RU" baseline="0" dirty="0"/>
              <a:t> напрямую на ВВ (</a:t>
            </a:r>
            <a:r>
              <a:rPr lang="en-US" baseline="0" dirty="0"/>
              <a:t>Q</a:t>
            </a:r>
            <a:r>
              <a:rPr lang="ru-RU" baseline="0" dirty="0"/>
              <a:t>) минуя шкаф УСО МНА, а только сигнализируя о месте с которого был подан сигнал отключения.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F166D-4717-4F24-A98C-A8C96F41313B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0D83-7144-4C1D-8C0D-13F99D10A209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F22D-C7E0-4886-B0FF-87B25B952B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0D83-7144-4C1D-8C0D-13F99D10A209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F22D-C7E0-4886-B0FF-87B25B952B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0D83-7144-4C1D-8C0D-13F99D10A209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F22D-C7E0-4886-B0FF-87B25B952B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0D83-7144-4C1D-8C0D-13F99D10A209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F22D-C7E0-4886-B0FF-87B25B952B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0D83-7144-4C1D-8C0D-13F99D10A209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F22D-C7E0-4886-B0FF-87B25B952B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0D83-7144-4C1D-8C0D-13F99D10A209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F22D-C7E0-4886-B0FF-87B25B952B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0D83-7144-4C1D-8C0D-13F99D10A209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F22D-C7E0-4886-B0FF-87B25B952B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0D83-7144-4C1D-8C0D-13F99D10A209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F22D-C7E0-4886-B0FF-87B25B952B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0D83-7144-4C1D-8C0D-13F99D10A209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F22D-C7E0-4886-B0FF-87B25B952B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0D83-7144-4C1D-8C0D-13F99D10A209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F22D-C7E0-4886-B0FF-87B25B952B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0D83-7144-4C1D-8C0D-13F99D10A209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F22D-C7E0-4886-B0FF-87B25B952B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20D83-7144-4C1D-8C0D-13F99D10A209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AF22D-C7E0-4886-B0FF-87B25B952B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gif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201622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000" b="1" dirty="0"/>
              <a:t> ПРИНЦИПИАЛЬНЫЕ ЭЛЕКТРИЧЕСКИЕ СХЕМЫ СИСТЕМ АВТОМАТИЗАЦИИ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D8FE8A7-F6B2-4BAF-AFB6-A09865F266D7}"/>
              </a:ext>
            </a:extLst>
          </p:cNvPr>
          <p:cNvSpPr/>
          <p:nvPr/>
        </p:nvSpPr>
        <p:spPr>
          <a:xfrm>
            <a:off x="971600" y="4221089"/>
            <a:ext cx="7560840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R="19700" algn="ctr"/>
            <a:r>
              <a:rPr lang="ru-RU" sz="3200" dirty="0"/>
              <a:t>Задание на 11.12.20025: изучить, сделать конспект лекции и ответить на вопросы в конце презентации.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6264696" cy="792088"/>
          </a:xfrm>
        </p:spPr>
        <p:txBody>
          <a:bodyPr>
            <a:normAutofit fontScale="90000"/>
          </a:bodyPr>
          <a:lstStyle/>
          <a:p>
            <a:br>
              <a:rPr lang="en-US" alt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1. Условные обозначения элементов автоматизации, технологического  и электротехнического оборудования на принципиальных электрических схемах.</a:t>
            </a:r>
          </a:p>
          <a:p>
            <a:r>
              <a:rPr lang="ru-RU" sz="2400" dirty="0"/>
              <a:t>2. Правила чтения принципиальных электрических схем автоматизации.</a:t>
            </a:r>
          </a:p>
          <a:p>
            <a:r>
              <a:rPr lang="ru-RU" sz="2400" dirty="0"/>
              <a:t>3. Принципиальная электрическая схема управления электроприводом задвижки.</a:t>
            </a:r>
          </a:p>
          <a:p>
            <a:r>
              <a:rPr lang="ru-RU" sz="2400" dirty="0"/>
              <a:t>4. Принципиальные электрические схемы управления агрегатом вспомогательных систем.</a:t>
            </a:r>
          </a:p>
          <a:p>
            <a:r>
              <a:rPr lang="ru-RU" sz="2400" dirty="0"/>
              <a:t>5. Принципиальная электрическая схема управления ВВ.</a:t>
            </a:r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65371" y="557318"/>
            <a:ext cx="71412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>
                <a:cs typeface="Times New Roman" pitchFamily="18" charset="0"/>
              </a:rPr>
              <a:t>Перечень рассматриваемых вопросов:</a:t>
            </a:r>
            <a:endParaRPr lang="ru-RU" sz="3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cs typeface="Times New Roman" pitchFamily="18" charset="0"/>
              </a:rPr>
              <a:t>Нормативно - технические документы: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ТПР-35.240.50-КТН-224-16 «Автоматизация и телемеханизация технологического оборудования площадочных и линейных объектов. Типовые проектные и технические решения».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ГОСТ 2.701-2008 Единая система конструкторской документации (ЕСКД). Схемы. Виды и типы. Общие требования к выполнению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ГОСТ 21.208-2013 Система проектной документации для строительства (СПДС). Автоматизация технологических процессов. Обозначения условные приборов и средств автоматизации в схемах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РД-35.240.00-КТН-232-14. «Автоматизированные системы управления технологическими процессами. Термины и определения».</a:t>
            </a:r>
          </a:p>
          <a:p>
            <a:pPr algn="just">
              <a:buNone/>
            </a:pPr>
            <a:endParaRPr lang="ru-RU" sz="2000" dirty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67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cs typeface="Times New Roman" pitchFamily="18" charset="0"/>
              </a:rPr>
              <a:t>Глоссарий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F275CFE-4675-435E-BC6E-2DCF14101115}"/>
              </a:ext>
            </a:extLst>
          </p:cNvPr>
          <p:cNvGrpSpPr/>
          <p:nvPr/>
        </p:nvGrpSpPr>
        <p:grpSpPr>
          <a:xfrm>
            <a:off x="611560" y="1556792"/>
            <a:ext cx="8445812" cy="3992399"/>
            <a:chOff x="507363" y="1728663"/>
            <a:chExt cx="8445812" cy="3992399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28239" y="2883217"/>
              <a:ext cx="842493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/>
                <a:t>Вид схемы:</a:t>
              </a:r>
              <a:r>
                <a:rPr lang="ru-RU" sz="2000" dirty="0"/>
                <a:t> Классификационная группировка схем, выделяемая по признакам </a:t>
              </a:r>
              <a:r>
                <a:rPr lang="ru-RU" sz="2000" u="sng" dirty="0"/>
                <a:t>принципа действия</a:t>
              </a:r>
              <a:r>
                <a:rPr lang="ru-RU" sz="2000" dirty="0"/>
                <a:t>, состава изделия и связей между его составными частями. 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507363" y="3899664"/>
              <a:ext cx="82809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/>
                <a:t>Тип схемы:</a:t>
              </a:r>
              <a:r>
                <a:rPr lang="ru-RU" sz="2000" dirty="0"/>
                <a:t> Классификационная группировка схем, выделяемая по признаку их </a:t>
              </a:r>
              <a:r>
                <a:rPr lang="ru-RU" sz="2000" u="sng" dirty="0"/>
                <a:t>основного назначения</a:t>
              </a:r>
              <a:r>
                <a:rPr lang="ru-RU" sz="2000" dirty="0"/>
                <a:t>.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28239" y="1728663"/>
              <a:ext cx="777686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/>
                <a:t>Схема</a:t>
              </a:r>
              <a:r>
                <a:rPr lang="ru-RU" sz="2000" dirty="0"/>
                <a:t> - это документ, на котором показаны в виде условных изображений или обозначений составные части изделия и связи между ними.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528239" y="5013176"/>
              <a:ext cx="806489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/>
                <a:t>Экспликация </a:t>
              </a:r>
              <a:r>
                <a:rPr lang="ru-RU" sz="2000" dirty="0"/>
                <a:t>– текст, поясняющий </a:t>
              </a:r>
              <a:r>
                <a:rPr lang="ru-RU" sz="2000" u="sng" dirty="0"/>
                <a:t>значение символов</a:t>
              </a:r>
              <a:r>
                <a:rPr lang="ru-RU" sz="2000" dirty="0"/>
                <a:t>, условных обозначений на планах, картах, схемах.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800" b="1" dirty="0"/>
              <a:t>Виды схем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9645395"/>
              </p:ext>
            </p:extLst>
          </p:nvPr>
        </p:nvGraphicFramePr>
        <p:xfrm>
          <a:off x="360000" y="908720"/>
          <a:ext cx="8424000" cy="5608972"/>
        </p:xfrm>
        <a:graphic>
          <a:graphicData uri="http://schemas.openxmlformats.org/drawingml/2006/table">
            <a:tbl>
              <a:tblPr/>
              <a:tblGrid>
                <a:gridCol w="169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6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5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90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Вид схемы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Определение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Код вида схемы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Схема электрическая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Документ, содержащий в виде условных изображений или обозначений составные части изделия, действующие при помощи электрической энергии, и их взаимосвязи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Э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Схема гидравлическая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Документ, содержащий в виде условных изображений или обозначений составные части изделия, использующие жидкость, и их взаимосвязи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Схема пневматическая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Документ, содержащий в виде условных изображений или обозначений составные части изделия, использующие воздух, и их взаимосвязи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П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Схема газовая (кроме пневматической схемы)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Документ, содержащий в виде условных изображений или обозначений составные части изделия, действующие с использованием газа, и их взаимосвязи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X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Схема кинематическая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Документ, содержащий в виде условных изображений или обозначений механические составные части и их взаимосвязи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К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4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Схема вакуумная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Документ, содержащий в виде условных изображений или обозначений составные части изделия, действующие при помощи вакуума либо создающие вакуум, и их взаимосвязи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В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Схема оптическая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Документ, содержащий в виде условных изображений или обозначений оптические составные части изделия по ходу светового луча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Л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Схема энергетическая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Документ, содержащий в виде условных изображений или обозначений составные части энергетических установок и их взаимосвязи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Р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9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Схема деления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Документ, содержащий в виде условных обозначений состав изделия, </a:t>
                      </a:r>
                      <a:r>
                        <a:rPr lang="ru-RU" sz="1300" dirty="0" err="1">
                          <a:latin typeface="Times New Roman"/>
                          <a:ea typeface="Times New Roman"/>
                        </a:rPr>
                        <a:t>входимость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составных частей, их назначение и взаимосвязи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Е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7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Схема комбинированная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Документ, содержащий элементы и взаимосвязи различных видов схем одного типа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С </a:t>
                      </a:r>
                    </a:p>
                  </a:txBody>
                  <a:tcPr marL="38899" marR="38899" marT="7885" marB="78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b="1" dirty="0"/>
              <a:t>Типы схем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582355"/>
              </p:ext>
            </p:extLst>
          </p:nvPr>
        </p:nvGraphicFramePr>
        <p:xfrm>
          <a:off x="683569" y="967899"/>
          <a:ext cx="7920879" cy="5615463"/>
        </p:xfrm>
        <a:graphic>
          <a:graphicData uri="http://schemas.openxmlformats.org/drawingml/2006/table">
            <a:tbl>
              <a:tblPr/>
              <a:tblGrid>
                <a:gridCol w="1533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93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2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Тип схемы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Определение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Код типа схемы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3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Схема структурная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Документ, определяющий основные функциональные части изделия, их назначение и взаимосвязи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Схема функциональная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Документ, разъясняющий процессы, протекающие в отдельных функциональных цепях изделия (установки) или изделия (установки) в целом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Схема принципиальная (полная)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Документ, определяющий полный состав элементов и взаимосвязи между ними и, как правило, дающий полное (детальное) представления о принципах работы изделия (установки)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Схема соединений (монтажная)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Документ, показывающий соединения составных частей изделия (установки) и определяющий провода, жгуты, кабели или трубопроводы, которыми осуществляются эти соединения, а также места их присоединений и ввода (разъемы, платы, зажимы и т.п.)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Схема подключения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Документ, показывающий внешние подключения изделия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2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Схема общая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Документ, определяющий составные части комплекса и соединения их между собой на месте эксплуатации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49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Схема расположения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Документ, определяющий относительное расположение составных частей изделия (установки), а при необходимости, также жгутов (проводов, кабелей), трубопроводов, световодов и т.п.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7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Схема объединенная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Документ, содержащий элементы различных типов схем одного вида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0 </a:t>
                      </a:r>
                    </a:p>
                  </a:txBody>
                  <a:tcPr marL="40751" marR="40751" marT="8260" marB="82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20080"/>
          </a:xfrm>
        </p:spPr>
        <p:txBody>
          <a:bodyPr>
            <a:normAutofit fontScale="90000"/>
          </a:bodyPr>
          <a:lstStyle/>
          <a:p>
            <a:br>
              <a:rPr lang="ru-RU" sz="4000" dirty="0">
                <a:latin typeface="Times New Roman"/>
                <a:ea typeface="Times New Roman"/>
              </a:rPr>
            </a:br>
            <a:r>
              <a:rPr lang="ru-RU" sz="3100" b="1" dirty="0">
                <a:ea typeface="Times New Roman"/>
              </a:rPr>
              <a:t>Схема электрическая структурная </a:t>
            </a:r>
            <a:br>
              <a:rPr lang="ru-RU" dirty="0">
                <a:latin typeface="Times New Roman"/>
                <a:ea typeface="Times New Roman"/>
              </a:rPr>
            </a:b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9479712"/>
              </p:ext>
            </p:extLst>
          </p:nvPr>
        </p:nvGraphicFramePr>
        <p:xfrm>
          <a:off x="427560" y="515719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4" name="Acrobat Document" showAsIcon="1" r:id="rId4" imgW="914400" imgH="771480" progId="Acrobat.Document.DC">
                  <p:embed/>
                </p:oleObj>
              </mc:Choice>
              <mc:Fallback>
                <p:oleObj name="Acrobat Document" showAsIcon="1" r:id="rId4" imgW="914400" imgH="77148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7560" y="515719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60" y="992627"/>
            <a:ext cx="8309568" cy="39139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41960" y="5132255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Для отображения оригинала схемы необходимо выйти  из режима показа слайдов и кликнуть 2 раза по значку </a:t>
            </a:r>
            <a:r>
              <a:rPr lang="en-US" sz="1000" dirty="0"/>
              <a:t>(Adobe Acrobat)</a:t>
            </a:r>
            <a:endParaRPr lang="ru-RU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720080"/>
          </a:xfrm>
        </p:spPr>
        <p:txBody>
          <a:bodyPr>
            <a:normAutofit fontScale="90000"/>
          </a:bodyPr>
          <a:lstStyle/>
          <a:p>
            <a:br>
              <a:rPr lang="ru-RU" sz="4000" dirty="0">
                <a:latin typeface="Times New Roman"/>
                <a:ea typeface="Times New Roman"/>
              </a:rPr>
            </a:br>
            <a:r>
              <a:rPr lang="ru-RU" sz="3100" b="1" dirty="0">
                <a:ea typeface="Times New Roman"/>
              </a:rPr>
              <a:t>Схема электрическая функциональная </a:t>
            </a:r>
            <a:br>
              <a:rPr lang="ru-RU" dirty="0"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4" cstate="print"/>
          <a:srcRect l="26980" t="27132" r="16930" b="22158"/>
          <a:stretch>
            <a:fillRect/>
          </a:stretch>
        </p:blipFill>
        <p:spPr bwMode="auto">
          <a:xfrm>
            <a:off x="1043608" y="1052736"/>
            <a:ext cx="7314714" cy="476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022414"/>
              </p:ext>
            </p:extLst>
          </p:nvPr>
        </p:nvGraphicFramePr>
        <p:xfrm>
          <a:off x="1259632" y="597959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7" name="Acrobat Document" showAsIcon="1" r:id="rId5" imgW="914400" imgH="771480" progId="Acrobat.Document.DC">
                  <p:embed/>
                </p:oleObj>
              </mc:Choice>
              <mc:Fallback>
                <p:oleObj name="Acrobat Document" showAsIcon="1" r:id="rId5" imgW="914400" imgH="77148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59632" y="597959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74032" y="5973171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Для отображения оригинала схемы необходимо выйти  из режима показа слайдов и кликнуть 2 раза по значку </a:t>
            </a:r>
            <a:r>
              <a:rPr lang="en-US" sz="1000" dirty="0"/>
              <a:t>(Adobe Acrobat)</a:t>
            </a:r>
            <a:endParaRPr lang="ru-RU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436910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+mn-lt"/>
                <a:ea typeface="Times New Roman"/>
              </a:rPr>
              <a:t>Схема электрическая принципиальная </a:t>
            </a:r>
            <a:endParaRPr lang="ru-RU" sz="2800" b="1" dirty="0">
              <a:latin typeface="+mn-lt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13582"/>
            <a:ext cx="7413379" cy="5243014"/>
          </a:xfrm>
          <a:prstGeom prst="rect">
            <a:avLst/>
          </a:prstGeom>
        </p:spPr>
      </p:pic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7749714"/>
              </p:ext>
            </p:extLst>
          </p:nvPr>
        </p:nvGraphicFramePr>
        <p:xfrm>
          <a:off x="676275" y="62230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0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6275" y="62230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590675" y="6156596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Для отображения оригинала схемы необходимо выйти  из режима показа слайдов и кликнуть 2 раза по значку </a:t>
            </a:r>
            <a:r>
              <a:rPr lang="en-US" sz="1000" dirty="0"/>
              <a:t>(Adobe Acrobat)</a:t>
            </a:r>
            <a:endParaRPr lang="ru-RU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080120"/>
          </a:xfrm>
        </p:spPr>
        <p:txBody>
          <a:bodyPr>
            <a:noAutofit/>
          </a:bodyPr>
          <a:lstStyle/>
          <a:p>
            <a:r>
              <a:rPr lang="ru-RU" sz="2000" dirty="0"/>
              <a:t>1. </a:t>
            </a:r>
            <a:r>
              <a:rPr lang="ru-RU" sz="2000" b="1" dirty="0"/>
              <a:t>Условные обозначения элементов автоматизации, технологического  и электротехнического оборудования на принципиальных электрических схемах.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>
                <a:cs typeface="Arial" panose="020B0604020202020204" pitchFamily="34" charset="0"/>
              </a:rPr>
              <a:t>   Условные обозначения приборов и средств автоматизации в схемах</a:t>
            </a:r>
            <a:endParaRPr lang="ru-RU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b="61216"/>
          <a:stretch>
            <a:fillRect/>
          </a:stretch>
        </p:blipFill>
        <p:spPr bwMode="auto">
          <a:xfrm>
            <a:off x="522815" y="2852936"/>
            <a:ext cx="825239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000" b="1" dirty="0">
                <a:ea typeface="Times New Roman" panose="02020603050405020304" pitchFamily="18" charset="0"/>
              </a:rPr>
              <a:t>Основные буквенные обозначения измеряемых величин и функциональных признаков приборов должны соответствовать приведенным в таблице</a:t>
            </a:r>
            <a:endParaRPr lang="ru-RU" sz="2000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12776"/>
            <a:ext cx="6662962" cy="5126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000" b="1" dirty="0"/>
              <a:t>Продолжение таблицы</a:t>
            </a: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252" y="1268760"/>
            <a:ext cx="7406989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78098"/>
          </a:xfrm>
        </p:spPr>
        <p:txBody>
          <a:bodyPr>
            <a:normAutofit/>
          </a:bodyPr>
          <a:lstStyle/>
          <a:p>
            <a:r>
              <a:rPr lang="ru-RU" sz="2000" b="1" dirty="0"/>
              <a:t>Принцип построения условного обозначения прибора на схемах автоматизации</a:t>
            </a:r>
          </a:p>
        </p:txBody>
      </p:sp>
      <p:pic>
        <p:nvPicPr>
          <p:cNvPr id="7" name="Содержимое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40768"/>
            <a:ext cx="698477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latin typeface="+mn-lt"/>
                <a:cs typeface="Arial" panose="020B0604020202020204" pitchFamily="34" charset="0"/>
              </a:rPr>
              <a:t>Примеры условных обозначений приборов и средств автоматизации на схемах автоматизации</a:t>
            </a:r>
            <a:endParaRPr lang="ru-RU" sz="2000" b="1" dirty="0">
              <a:latin typeface="+mn-lt"/>
            </a:endParaRPr>
          </a:p>
        </p:txBody>
      </p:sp>
      <p:graphicFrame>
        <p:nvGraphicFramePr>
          <p:cNvPr id="6146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403648" y="1340768"/>
          <a:ext cx="5760640" cy="4551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9" name="Документ" r:id="rId3" imgW="5940803" imgH="4695649" progId="Word.Document.12">
                  <p:embed/>
                </p:oleObj>
              </mc:Choice>
              <mc:Fallback>
                <p:oleObj name="Документ" r:id="rId3" imgW="5940803" imgH="4695649" progId="Word.Document.12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1340768"/>
                        <a:ext cx="5760640" cy="45518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259632" y="1556792"/>
          <a:ext cx="5904656" cy="4896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3" name="Документ" r:id="rId3" imgW="5940803" imgH="5755167" progId="Word.Document.12">
                  <p:embed/>
                </p:oleObj>
              </mc:Choice>
              <mc:Fallback>
                <p:oleObj name="Документ" r:id="rId3" imgW="5940803" imgH="5755167" progId="Word.Document.12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556792"/>
                        <a:ext cx="5904656" cy="48965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7544" y="692696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cs typeface="Arial" panose="020B0604020202020204" pitchFamily="34" charset="0"/>
              </a:rPr>
              <a:t>Примеры условных обозначений приборов и средств автоматизации на схемах автоматизации (продолжение)</a:t>
            </a:r>
            <a:endParaRPr lang="ru-RU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331640" y="1628800"/>
          <a:ext cx="5940425" cy="482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7" name="Документ" r:id="rId3" imgW="5940803" imgH="4826333" progId="Word.Document.12">
                  <p:embed/>
                </p:oleObj>
              </mc:Choice>
              <mc:Fallback>
                <p:oleObj name="Документ" r:id="rId3" imgW="5940803" imgH="4826333" progId="Word.Document.12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628800"/>
                        <a:ext cx="5940425" cy="482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55576" y="548680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cs typeface="Arial" panose="020B0604020202020204" pitchFamily="34" charset="0"/>
              </a:rPr>
              <a:t>Примеры условных обозначений приборов и средств автоматизации на схемах автоматизации (продолжение)</a:t>
            </a:r>
            <a:endParaRPr lang="ru-RU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331640" y="2060848"/>
          <a:ext cx="5940425" cy="436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1" name="Документ" r:id="rId3" imgW="5940803" imgH="4361917" progId="Word.Document.12">
                  <p:embed/>
                </p:oleObj>
              </mc:Choice>
              <mc:Fallback>
                <p:oleObj name="Документ" r:id="rId3" imgW="5940803" imgH="4361917" progId="Word.Document.12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060848"/>
                        <a:ext cx="5940425" cy="436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83568" y="476672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cs typeface="Arial" panose="020B0604020202020204" pitchFamily="34" charset="0"/>
              </a:rPr>
              <a:t>Примеры условных обозначений приборов и средств автоматизации на схемах автоматизации (продолжение)</a:t>
            </a:r>
            <a:endParaRPr lang="ru-RU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907704" y="1916832"/>
          <a:ext cx="5353050" cy="448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5" name="Документ" r:id="rId3" imgW="6117982" imgH="5127081" progId="Word.Document.12">
                  <p:embed/>
                </p:oleObj>
              </mc:Choice>
              <mc:Fallback>
                <p:oleObj name="Документ" r:id="rId3" imgW="6117982" imgH="5127081" progId="Word.Document.12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1916832"/>
                        <a:ext cx="5353050" cy="448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39552" y="692696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cs typeface="Arial" panose="020B0604020202020204" pitchFamily="34" charset="0"/>
              </a:rPr>
              <a:t>Примеры условных обозначений приборов и средств автоматизации на схемах автоматизации (продолжение)</a:t>
            </a:r>
            <a:endParaRPr lang="ru-RU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20080"/>
          </a:xfrm>
        </p:spPr>
        <p:txBody>
          <a:bodyPr>
            <a:normAutofit/>
          </a:bodyPr>
          <a:lstStyle/>
          <a:p>
            <a:r>
              <a:rPr lang="ru-RU" sz="2000" b="1" dirty="0">
                <a:cs typeface="Arial" panose="020B0604020202020204" pitchFamily="34" charset="0"/>
              </a:rPr>
              <a:t>Примеры приборов и условных обозначений</a:t>
            </a:r>
            <a:endParaRPr lang="ru-RU" dirty="0"/>
          </a:p>
        </p:txBody>
      </p:sp>
      <p:pic>
        <p:nvPicPr>
          <p:cNvPr id="6" name="Содержимое 3" descr="F:\DCIM\.thumbnails\1493984995095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869160"/>
            <a:ext cx="86409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F:\DCIM\.thumbnails\149398480395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996952"/>
            <a:ext cx="108012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3" descr="http://santehmarkt.ru/wp-content/uploads/2015/10/termometr-soprotivleniya.gif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1556792"/>
            <a:ext cx="50405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Содержимое 9" descr="&amp;Tcy;&amp;iecy;&amp;rcy;&amp;mcy;&amp;ocy;&amp;mcy;&amp;iecy;&amp;tcy;&amp;rcy; &amp;mcy;&amp;acy;&amp;ncy;&amp;ocy;&amp;mcy;&amp;iecy;&amp;tcy;&amp;rcy;&amp;icy;&amp;chcy;&amp;iecy;&amp;scy;&amp;kcy;&amp;icy;&amp;jcy;"/>
          <p:cNvPicPr>
            <a:picLocks noGrp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1772816"/>
            <a:ext cx="495413" cy="482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915816" y="1556792"/>
            <a:ext cx="5688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Прибор для измерения температуры </a:t>
            </a:r>
            <a:r>
              <a:rPr lang="ru-RU" sz="2000" dirty="0" err="1"/>
              <a:t>бесшкальный</a:t>
            </a:r>
            <a:r>
              <a:rPr lang="ru-RU" sz="2000" dirty="0"/>
              <a:t> с дистанционной передачей показаний, установленный по месту.</a:t>
            </a:r>
          </a:p>
        </p:txBody>
      </p:sp>
      <p:pic>
        <p:nvPicPr>
          <p:cNvPr id="12" name="Рисунок 11" descr="&amp;mcy;&amp;acy;&amp;ncy;&amp;ocy;&amp;mcy;&amp;iecy;&amp;tcy;&amp;rcy; &amp;bcy;&amp;iecy;&amp;scy;&amp;shcy;&amp;kcy;&amp;acy;&amp;lcy;&amp;softcy;&amp;ncy;&amp;ycy;&amp;jcy;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7704" y="3429000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07704" y="5373216"/>
            <a:ext cx="5238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2843808" y="3140968"/>
            <a:ext cx="59046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Прибор для измерения давления (разрежения) </a:t>
            </a:r>
            <a:r>
              <a:rPr lang="ru-RU" sz="2000" dirty="0" err="1"/>
              <a:t>бесшкальный</a:t>
            </a:r>
            <a:r>
              <a:rPr lang="ru-RU" sz="2000" dirty="0"/>
              <a:t> с дистанционной передачей показаний, установленный по месту.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71800" y="5301208"/>
            <a:ext cx="4680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Прибор для измерения уровня с контактным устройством, установленный по месту.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22114"/>
          </a:xfrm>
        </p:spPr>
        <p:txBody>
          <a:bodyPr>
            <a:noAutofit/>
          </a:bodyPr>
          <a:lstStyle/>
          <a:p>
            <a:r>
              <a:rPr lang="ru-RU" sz="2000" b="1" dirty="0"/>
              <a:t>Условные обозначения элементов электротехнического оборудования на электрических схемах.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 algn="ctr">
              <a:buNone/>
            </a:pPr>
            <a:r>
              <a:rPr lang="ru-RU" sz="2000" b="1" dirty="0">
                <a:solidFill>
                  <a:srgbClr val="000000"/>
                </a:solidFill>
              </a:rPr>
              <a:t>Условные обозначения контактных соединений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2420888"/>
            <a:ext cx="3244875" cy="266933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cs typeface="Arial" panose="020B0604020202020204" pitchFamily="34" charset="0"/>
              </a:rPr>
              <a:t>Условные обозначения включателей, выключателей, разъеди</a:t>
            </a:r>
            <a:r>
              <a:rPr lang="ru-RU" sz="2000" b="1" dirty="0"/>
              <a:t>нителей. </a:t>
            </a:r>
          </a:p>
          <a:p>
            <a:pPr marL="0" indent="0">
              <a:buNone/>
            </a:pPr>
            <a:endParaRPr lang="ru-RU" sz="1400" b="1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1556792"/>
            <a:ext cx="5649901" cy="446449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cs typeface="Arial" panose="020B0604020202020204" pitchFamily="34" charset="0"/>
              </a:rPr>
              <a:t>Условные обозначения включателей, выключателей, разъеди</a:t>
            </a:r>
            <a:r>
              <a:rPr lang="ru-RU" sz="2000" b="1" dirty="0"/>
              <a:t>нителей. (продолжение)</a:t>
            </a:r>
          </a:p>
          <a:p>
            <a:pPr marL="0" indent="0" algn="ctr">
              <a:buNone/>
            </a:pPr>
            <a:endParaRPr lang="ru-RU" sz="2000" b="1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484784"/>
            <a:ext cx="5688076" cy="429953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>
                <a:cs typeface="Arial" panose="020B0604020202020204" pitchFamily="34" charset="0"/>
              </a:rPr>
              <a:t>Условные обозначения </a:t>
            </a:r>
            <a:r>
              <a:rPr lang="ru-RU" sz="2000" b="1" dirty="0"/>
              <a:t>двигателей.</a:t>
            </a:r>
          </a:p>
          <a:p>
            <a:pPr algn="ctr">
              <a:buNone/>
            </a:pPr>
            <a:endParaRPr lang="ru-RU" sz="1800" dirty="0"/>
          </a:p>
        </p:txBody>
      </p:sp>
      <p:pic>
        <p:nvPicPr>
          <p:cNvPr id="2050" name="Picture 2" descr="C:\Users\auc-14\Desktop\двиг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356992"/>
            <a:ext cx="2609850" cy="1581150"/>
          </a:xfrm>
          <a:prstGeom prst="rect">
            <a:avLst/>
          </a:prstGeom>
          <a:noFill/>
        </p:spPr>
      </p:pic>
      <p:pic>
        <p:nvPicPr>
          <p:cNvPr id="2051" name="Picture 3" descr="C:\Users\auc-14\Desktop\двиг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3528392" cy="1224136"/>
          </a:xfrm>
          <a:prstGeom prst="rect">
            <a:avLst/>
          </a:prstGeom>
          <a:noFill/>
        </p:spPr>
      </p:pic>
      <p:pic>
        <p:nvPicPr>
          <p:cNvPr id="2052" name="Picture 4" descr="C:\Users\auc-14\Desktop\двиг3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908720"/>
            <a:ext cx="3200400" cy="2376264"/>
          </a:xfrm>
          <a:prstGeom prst="rect">
            <a:avLst/>
          </a:prstGeom>
          <a:noFill/>
        </p:spPr>
      </p:pic>
      <p:pic>
        <p:nvPicPr>
          <p:cNvPr id="2053" name="Picture 5" descr="C:\Users\auc-14\Desktop\двиг4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780928"/>
            <a:ext cx="3528392" cy="3888432"/>
          </a:xfrm>
          <a:prstGeom prst="rect">
            <a:avLst/>
          </a:prstGeom>
          <a:noFill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5229200"/>
            <a:ext cx="2592288" cy="141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000" b="1" dirty="0"/>
              <a:t>Условные буквенно-цифровые обозначения на электрических схемах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256584"/>
          </a:xfrm>
        </p:spPr>
        <p:txBody>
          <a:bodyPr>
            <a:normAutofit/>
          </a:bodyPr>
          <a:lstStyle/>
          <a:p>
            <a:r>
              <a:rPr lang="ru-RU" sz="2000" dirty="0"/>
              <a:t>QF - трехфазный питающий автоматический выключатель;</a:t>
            </a:r>
          </a:p>
          <a:p>
            <a:r>
              <a:rPr lang="ru-RU" sz="2000" dirty="0"/>
              <a:t>SF - однофазный автоматический выключатель для защиты цепей управления;</a:t>
            </a:r>
          </a:p>
          <a:p>
            <a:r>
              <a:rPr lang="ru-RU" sz="2000" dirty="0"/>
              <a:t>MП - магнитный пускатель;</a:t>
            </a:r>
          </a:p>
          <a:p>
            <a:r>
              <a:rPr lang="ru-RU" sz="2000" dirty="0"/>
              <a:t>KK - электротепловое реле;</a:t>
            </a:r>
          </a:p>
          <a:p>
            <a:r>
              <a:rPr lang="ru-RU" sz="2000" dirty="0"/>
              <a:t>SB - кнопка пуска (стоп).</a:t>
            </a:r>
          </a:p>
          <a:p>
            <a:pPr>
              <a:buNone/>
            </a:pPr>
            <a:r>
              <a:rPr lang="ru-RU" sz="2000" dirty="0"/>
              <a:t>Также обозначение наносится непосредственно на объект и его части.</a:t>
            </a:r>
          </a:p>
          <a:p>
            <a:pPr>
              <a:buNone/>
            </a:pPr>
            <a:r>
              <a:rPr lang="ru-RU" sz="2000" dirty="0"/>
              <a:t>Пример обозначения:</a:t>
            </a:r>
          </a:p>
          <a:p>
            <a:pPr>
              <a:buNone/>
            </a:pPr>
            <a:endParaRPr lang="ru-RU" sz="2000" dirty="0"/>
          </a:p>
          <a:p>
            <a:pPr>
              <a:buNone/>
            </a:pPr>
            <a:endParaRPr lang="ru-RU" sz="2000" dirty="0"/>
          </a:p>
          <a:p>
            <a:pPr>
              <a:buNone/>
            </a:pPr>
            <a:r>
              <a:rPr lang="ru-RU" sz="2000" dirty="0"/>
              <a:t>             </a:t>
            </a:r>
          </a:p>
          <a:p>
            <a:pPr>
              <a:buNone/>
            </a:pPr>
            <a:endParaRPr lang="ru-RU" sz="2000" dirty="0"/>
          </a:p>
          <a:p>
            <a:pPr>
              <a:buNone/>
            </a:pPr>
            <a:r>
              <a:rPr lang="ru-RU" sz="2000" dirty="0"/>
              <a:t>           </a:t>
            </a:r>
          </a:p>
          <a:p>
            <a:pPr>
              <a:buNone/>
            </a:pPr>
            <a:r>
              <a:rPr lang="ru-RU" sz="2000" dirty="0"/>
              <a:t>            на схеме</a:t>
            </a:r>
          </a:p>
          <a:p>
            <a:pPr>
              <a:buNone/>
            </a:pPr>
            <a:endParaRPr lang="ru-RU" sz="2000" dirty="0"/>
          </a:p>
          <a:p>
            <a:pPr>
              <a:buNone/>
            </a:pPr>
            <a:endParaRPr lang="ru-RU" sz="2000" dirty="0"/>
          </a:p>
          <a:p>
            <a:pPr>
              <a:buNone/>
            </a:pP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4293096"/>
            <a:ext cx="30963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Условное буквенно-цифровое обозначение, нанесённое непосредственно на объект и его части (маркировка).</a:t>
            </a:r>
          </a:p>
        </p:txBody>
      </p:sp>
      <p:pic>
        <p:nvPicPr>
          <p:cNvPr id="11" name="Рисунок 10" descr="F:\DCIM\.thumbnails\149407316104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645024"/>
            <a:ext cx="136815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трелка углом 11"/>
          <p:cNvSpPr/>
          <p:nvPr/>
        </p:nvSpPr>
        <p:spPr>
          <a:xfrm>
            <a:off x="4499992" y="3933056"/>
            <a:ext cx="2376264" cy="360040"/>
          </a:xfrm>
          <a:prstGeom prst="bentArrow">
            <a:avLst>
              <a:gd name="adj1" fmla="val 25000"/>
              <a:gd name="adj2" fmla="val 30291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27584" y="3861048"/>
            <a:ext cx="1728192" cy="1584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/>
          <p:nvPr/>
        </p:nvPicPr>
        <p:blipFill>
          <a:blip r:embed="rId4" cstate="print"/>
          <a:srcRect l="2854" t="49800" r="85674" b="33104"/>
          <a:stretch>
            <a:fillRect/>
          </a:stretch>
        </p:blipFill>
        <p:spPr>
          <a:xfrm>
            <a:off x="971600" y="3933056"/>
            <a:ext cx="1368152" cy="136815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2. Правила чтения принципиальных электрических схем автоматизации.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1600" dirty="0"/>
          </a:p>
          <a:p>
            <a:r>
              <a:rPr lang="ru-RU" sz="2000" dirty="0"/>
              <a:t>На схеме читают все надписи, начиная со штампа, затем примечания, экспликации, пояснения, спецификации и т. д. При чтении экспликации обязательно находят на схеме аппараты, в ней перечисленные. При чтении спецификации сопоставляют их с экспликациями.</a:t>
            </a:r>
          </a:p>
          <a:p>
            <a:r>
              <a:rPr lang="ru-RU" sz="2000" dirty="0"/>
              <a:t>Если на схеме имеются ссылки на другие схемы, то нужно найти эти схемы и разобраться в содержании ссылок. Например, в одну схему входит контакт, принадлежащий аппарату, изображенному на другой схеме. Значит, нужно уяснить, что это за аппарат, для чего служит, в каких условиях работает и т. п.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>
            <a:noAutofit/>
          </a:bodyPr>
          <a:lstStyle/>
          <a:p>
            <a:r>
              <a:rPr lang="ru-RU" sz="2000" b="1" dirty="0"/>
              <a:t>Порядок действия при чтении схем, отражающих электропитание, электрическую защиту, управление, сигнализацию и т. п.: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700" dirty="0"/>
              <a:t>1 - определяют источники электропитания, род тока, величину напряжения и т. п. Если источников несколько или применено несколько напряжений, то выясняют, чем это вызвано,</a:t>
            </a:r>
          </a:p>
          <a:p>
            <a:pPr marL="0" indent="0">
              <a:buNone/>
            </a:pPr>
            <a:r>
              <a:rPr lang="ru-RU" sz="1700" dirty="0"/>
              <a:t>2 -расчленяют схему на простые цепи и, рассматривая их сочетание, устанавливают условия действия. Рассматривать всегда начинают с того аппарата, который нас в данном случае интересует. Например, если не работает двигатель, то нужно найти на схеме его цепь и посмотреть, контакты каких аппаратов в нее входят. Затем находят цепи аппаратов, управляющих этими контактами, и т. д.,</a:t>
            </a:r>
          </a:p>
          <a:p>
            <a:pPr marL="0" indent="0">
              <a:buNone/>
            </a:pPr>
            <a:r>
              <a:rPr lang="ru-RU" sz="1700" dirty="0"/>
              <a:t>3 - строят диаграммы взаимодействия, выясняя с их помощью: последовательность работы во времени, согласованность времени действия аппаратов в пределах данного устройства, согласованность времени действия совместно действующих устройств (например, автоматики, защиты, телемеханики, управляемых приводов и т. п.), последствия перерыва электропитания. Для этого поочередно, предполагая отключенными выключатели и автоматы электропитания (предохранители перегоревшие), оценивают возможные последствия, возможность выхода устройства в рабочее положение из любого состояния, в котором оно могло оказаться, например после ревизии,</a:t>
            </a:r>
          </a:p>
          <a:p>
            <a:endParaRPr lang="ru-RU" sz="1700" dirty="0"/>
          </a:p>
          <a:p>
            <a:pPr>
              <a:buNone/>
            </a:pPr>
            <a:endParaRPr lang="ru-RU" sz="1700" dirty="0"/>
          </a:p>
          <a:p>
            <a:endParaRPr lang="ru-RU" sz="17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700" dirty="0"/>
              <a:t>4 - оценивают последствия вероятных неисправностей: </a:t>
            </a:r>
            <a:r>
              <a:rPr lang="ru-RU" sz="1700" dirty="0" err="1"/>
              <a:t>незамыкание</a:t>
            </a:r>
            <a:r>
              <a:rPr lang="ru-RU" sz="1700" dirty="0"/>
              <a:t> контактов поочередно по одному, нарушения изоляции относительно земли поочередно для каждого участка,</a:t>
            </a:r>
          </a:p>
          <a:p>
            <a:pPr>
              <a:buNone/>
            </a:pPr>
            <a:r>
              <a:rPr lang="ru-RU" sz="1700" dirty="0"/>
              <a:t>5 - проверяют схему на отсутствие ложных цепей,</a:t>
            </a:r>
          </a:p>
          <a:p>
            <a:pPr>
              <a:buNone/>
            </a:pPr>
            <a:r>
              <a:rPr lang="ru-RU" sz="1700" dirty="0"/>
              <a:t>6 - оценивают надежность электропитания и режим работы оборудования,</a:t>
            </a:r>
          </a:p>
          <a:p>
            <a:pPr marL="0" indent="0">
              <a:buNone/>
            </a:pPr>
            <a:r>
              <a:rPr lang="ru-RU" sz="1700" dirty="0"/>
              <a:t>7- проверяют выполнение мер, обеспечивающих безопасность при условии организации работ, обусловленных действующими правилами (ПУЭ, </a:t>
            </a:r>
            <a:r>
              <a:rPr lang="ru-RU" sz="1700" dirty="0" err="1"/>
              <a:t>СНиП</a:t>
            </a:r>
            <a:r>
              <a:rPr lang="ru-RU" sz="1700" dirty="0"/>
              <a:t> и т. п.).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3. Принципиальная электрическая схема управления электроприводом задвижки.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37" y="1600200"/>
            <a:ext cx="7148525" cy="4525963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3. Принципиальная электрическая схема управления электроприводом задвижки.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37" y="1600200"/>
            <a:ext cx="7148525" cy="4525963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3. Принципиальная электрическая схема управления электроприводом задвижки.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37" y="1600200"/>
            <a:ext cx="7148525" cy="4525963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3. Принципиальная электрическая схема управления электроприводом задвижки.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37" y="1600200"/>
            <a:ext cx="7148525" cy="4525963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3. Принципиальная электрическая схема управления электроприводом задвижки.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37" y="1600200"/>
            <a:ext cx="7148525" cy="4525963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3. Принципиальная электрическая схема управления электроприводом задвижки.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37" y="1600200"/>
            <a:ext cx="7148525" cy="4525963"/>
          </a:xfrm>
        </p:spPr>
      </p:pic>
    </p:spTree>
    <p:extLst>
      <p:ext uri="{BB962C8B-B14F-4D97-AF65-F5344CB8AC3E}">
        <p14:creationId xmlns:p14="http://schemas.microsoft.com/office/powerpoint/2010/main" val="10841395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3. Принципиальная электрическая схема управления электроприводом задвижки.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37" y="1600200"/>
            <a:ext cx="7148525" cy="4525963"/>
          </a:xfrm>
        </p:spPr>
      </p:pic>
    </p:spTree>
    <p:extLst>
      <p:ext uri="{BB962C8B-B14F-4D97-AF65-F5344CB8AC3E}">
        <p14:creationId xmlns:p14="http://schemas.microsoft.com/office/powerpoint/2010/main" val="36491119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3. Принципиальная электрическая схема управления электроприводом задвижки.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37" y="1600200"/>
            <a:ext cx="7148525" cy="4525963"/>
          </a:xfrm>
        </p:spPr>
      </p:pic>
    </p:spTree>
    <p:extLst>
      <p:ext uri="{BB962C8B-B14F-4D97-AF65-F5344CB8AC3E}">
        <p14:creationId xmlns:p14="http://schemas.microsoft.com/office/powerpoint/2010/main" val="3401441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/>
          </a:bodyPr>
          <a:lstStyle/>
          <a:p>
            <a:r>
              <a:rPr lang="ru-RU" sz="2800" b="1" dirty="0"/>
              <a:t>4. Принципиальные электрические схемы управления агрегатом вспомогательных систем.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84" y="1600200"/>
            <a:ext cx="7555031" cy="4525963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/>
          </a:bodyPr>
          <a:lstStyle/>
          <a:p>
            <a:r>
              <a:rPr lang="ru-RU" sz="2800" b="1" dirty="0"/>
              <a:t>4. Принципиальные электрические схемы управления агрегатом вспомогательных систем.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84" y="1600200"/>
            <a:ext cx="7555031" cy="4525963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/>
          </a:bodyPr>
          <a:lstStyle/>
          <a:p>
            <a:r>
              <a:rPr lang="ru-RU" sz="2800" b="1" dirty="0"/>
              <a:t>4. Принципиальные электрические схемы управления агрегатом вспомогательных систем.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84" y="1600200"/>
            <a:ext cx="7555031" cy="4525963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/>
          </a:bodyPr>
          <a:lstStyle/>
          <a:p>
            <a:r>
              <a:rPr lang="ru-RU" sz="2800" b="1" dirty="0"/>
              <a:t>4. Принципиальные электрические схемы управления агрегатом вспомогательных систем.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84" y="1600200"/>
            <a:ext cx="7555031" cy="4525963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/>
          </a:bodyPr>
          <a:lstStyle/>
          <a:p>
            <a:r>
              <a:rPr lang="ru-RU" sz="2800" b="1" dirty="0"/>
              <a:t>4. Принципиальные электрические схемы управления агрегатом вспомогательных систем.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84" y="1600200"/>
            <a:ext cx="7555031" cy="4525963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/>
          </a:bodyPr>
          <a:lstStyle/>
          <a:p>
            <a:r>
              <a:rPr lang="ru-RU" sz="2800" b="1" dirty="0"/>
              <a:t>4. Принципиальные электрические схемы управления агрегатом вспомогательных систем.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84" y="1600200"/>
            <a:ext cx="7555031" cy="4525963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3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/>
              <a:t>5. Принципиальная схема управления ВВ.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24" y="1196752"/>
            <a:ext cx="6936752" cy="5386610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5. Принципиальная схема управления ВВ.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784" y="1600200"/>
            <a:ext cx="5828431" cy="4525963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5. Принципиальная схема управления ВВ.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784" y="1600200"/>
            <a:ext cx="5828431" cy="4525963"/>
          </a:xfr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КОНТРОЛЬНЫЕ ВОПРОСЫ:</a:t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91264" cy="504056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000" dirty="0"/>
              <a:t>      1. Для чего служат схемы и чем они отличаются от другой конструкторской документации?</a:t>
            </a:r>
          </a:p>
          <a:p>
            <a:pPr lvl="0">
              <a:buNone/>
            </a:pPr>
            <a:r>
              <a:rPr lang="ru-RU" sz="2000" dirty="0"/>
              <a:t>      2. Какие виды и типы схем вы знаете?</a:t>
            </a:r>
          </a:p>
          <a:p>
            <a:pPr lvl="0">
              <a:buNone/>
            </a:pPr>
            <a:r>
              <a:rPr lang="ru-RU" sz="2000" dirty="0"/>
              <a:t>      3. Что показывают структурные, функциональные и принципиальные схемы?</a:t>
            </a:r>
          </a:p>
          <a:p>
            <a:pPr lvl="0">
              <a:buNone/>
            </a:pPr>
            <a:r>
              <a:rPr lang="ru-RU" sz="2000" dirty="0"/>
              <a:t>      4. В чем отличие электрических схем от схем других видов?</a:t>
            </a:r>
          </a:p>
          <a:p>
            <a:pPr lvl="0">
              <a:buNone/>
            </a:pPr>
            <a:r>
              <a:rPr lang="ru-RU" sz="2000" dirty="0"/>
              <a:t>      5. Какие обозначения используют при выполнении электрических схем?</a:t>
            </a:r>
          </a:p>
          <a:p>
            <a:pPr lvl="0">
              <a:buNone/>
            </a:pPr>
            <a:r>
              <a:rPr lang="ru-RU" sz="2000" dirty="0"/>
              <a:t>      6. Что означает на схеме обозначение </a:t>
            </a:r>
            <a:r>
              <a:rPr lang="en-US" sz="2000" dirty="0"/>
              <a:t>SB</a:t>
            </a:r>
            <a:r>
              <a:rPr lang="ru-RU" sz="2000" dirty="0"/>
              <a:t>? </a:t>
            </a:r>
          </a:p>
          <a:p>
            <a:pPr lvl="0">
              <a:buNone/>
            </a:pPr>
            <a:r>
              <a:rPr lang="ru-RU" sz="2000" dirty="0"/>
              <a:t>      7. Что означает на схеме обозначение </a:t>
            </a:r>
            <a:r>
              <a:rPr lang="en-US" sz="2000" dirty="0"/>
              <a:t>TT</a:t>
            </a:r>
            <a:r>
              <a:rPr lang="ru-RU" sz="2000" dirty="0"/>
              <a:t>?</a:t>
            </a:r>
          </a:p>
          <a:p>
            <a:pPr lvl="0">
              <a:buNone/>
            </a:pPr>
            <a:r>
              <a:rPr lang="ru-RU" sz="2000" dirty="0"/>
              <a:t>      8. Что означает на схеме обозначение </a:t>
            </a:r>
            <a:r>
              <a:rPr lang="en-US" sz="2000"/>
              <a:t>PT</a:t>
            </a:r>
            <a:r>
              <a:rPr lang="ru-RU" sz="2000"/>
              <a:t>?</a:t>
            </a:r>
            <a:endParaRPr lang="ru-RU" sz="2000" dirty="0"/>
          </a:p>
          <a:p>
            <a:pPr lvl="0">
              <a:buNone/>
            </a:pPr>
            <a:r>
              <a:rPr lang="ru-RU" sz="2000" dirty="0"/>
              <a:t>      9. С чего начинают чтение схем?</a:t>
            </a:r>
          </a:p>
          <a:p>
            <a:pPr lvl="0">
              <a:buNone/>
            </a:pPr>
            <a:r>
              <a:rPr lang="ru-RU" sz="2000" dirty="0"/>
              <a:t>      10.Что необходимо выполнить , если на схеме имеется ссылка?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/>
        </p:nvSpPr>
        <p:spPr bwMode="auto">
          <a:xfrm>
            <a:off x="628650" y="2767013"/>
            <a:ext cx="7886700" cy="13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ru-RU" altLang="ru-RU" sz="440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4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1587</TotalTime>
  <Words>4546</Words>
  <Application>Microsoft Office PowerPoint</Application>
  <PresentationFormat>Экран (4:3)</PresentationFormat>
  <Paragraphs>305</Paragraphs>
  <Slides>46</Slides>
  <Notes>29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46</vt:i4>
      </vt:variant>
    </vt:vector>
  </HeadingPairs>
  <TitlesOfParts>
    <vt:vector size="52" baseType="lpstr">
      <vt:lpstr>Arial</vt:lpstr>
      <vt:lpstr>Calibri</vt:lpstr>
      <vt:lpstr>Times New Roman</vt:lpstr>
      <vt:lpstr>Тема Office</vt:lpstr>
      <vt:lpstr>Acrobat Document</vt:lpstr>
      <vt:lpstr>Документ</vt:lpstr>
      <vt:lpstr>Презентация PowerPoint</vt:lpstr>
      <vt:lpstr> </vt:lpstr>
      <vt:lpstr>Нормативно - технические документы:</vt:lpstr>
      <vt:lpstr>Глоссарий </vt:lpstr>
      <vt:lpstr>Виды схем</vt:lpstr>
      <vt:lpstr>Типы схем</vt:lpstr>
      <vt:lpstr> Схема электрическая структурная  </vt:lpstr>
      <vt:lpstr> Схема электрическая функциональная  </vt:lpstr>
      <vt:lpstr>Схема электрическая принципиальная </vt:lpstr>
      <vt:lpstr>1. Условные обозначения элементов автоматизации, технологического  и электротехнического оборудования на принципиальных электрических схемах.</vt:lpstr>
      <vt:lpstr>Основные буквенные обозначения измеряемых величин и функциональных признаков приборов должны соответствовать приведенным в таблице</vt:lpstr>
      <vt:lpstr>Продолжение таблицы</vt:lpstr>
      <vt:lpstr>Принцип построения условного обозначения прибора на схемах автоматизации</vt:lpstr>
      <vt:lpstr>Примеры условных обозначений приборов и средств автоматизации на схемах автоматизации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Примеры приборов и условных обозначений</vt:lpstr>
      <vt:lpstr>Условные обозначения элементов электротехнического оборудования на электрических схемах.</vt:lpstr>
      <vt:lpstr>Презентация PowerPoint</vt:lpstr>
      <vt:lpstr>Презентация PowerPoint</vt:lpstr>
      <vt:lpstr>Презентация PowerPoint</vt:lpstr>
      <vt:lpstr>Условные буквенно-цифровые обозначения на электрических схемах</vt:lpstr>
      <vt:lpstr>2. Правила чтения принципиальных электрических схем автоматизации.</vt:lpstr>
      <vt:lpstr>Порядок действия при чтении схем, отражающих электропитание, электрическую защиту, управление, сигнализацию и т. п.:</vt:lpstr>
      <vt:lpstr>Презентация PowerPoint</vt:lpstr>
      <vt:lpstr>3. Принципиальная электрическая схема управления электроприводом задвижки.</vt:lpstr>
      <vt:lpstr>3. Принципиальная электрическая схема управления электроприводом задвижки.</vt:lpstr>
      <vt:lpstr>3. Принципиальная электрическая схема управления электроприводом задвижки.</vt:lpstr>
      <vt:lpstr>3. Принципиальная электрическая схема управления электроприводом задвижки.</vt:lpstr>
      <vt:lpstr>3. Принципиальная электрическая схема управления электроприводом задвижки.</vt:lpstr>
      <vt:lpstr>3. Принципиальная электрическая схема управления электроприводом задвижки.</vt:lpstr>
      <vt:lpstr>3. Принципиальная электрическая схема управления электроприводом задвижки.</vt:lpstr>
      <vt:lpstr>3. Принципиальная электрическая схема управления электроприводом задвижки.</vt:lpstr>
      <vt:lpstr>4. Принципиальные электрические схемы управления агрегатом вспомогательных систем.</vt:lpstr>
      <vt:lpstr>4. Принципиальные электрические схемы управления агрегатом вспомогательных систем.</vt:lpstr>
      <vt:lpstr>4. Принципиальные электрические схемы управления агрегатом вспомогательных систем.</vt:lpstr>
      <vt:lpstr>4. Принципиальные электрические схемы управления агрегатом вспомогательных систем.</vt:lpstr>
      <vt:lpstr>4. Принципиальные электрические схемы управления агрегатом вспомогательных систем.</vt:lpstr>
      <vt:lpstr>4. Принципиальные электрические схемы управления агрегатом вспомогательных систем.</vt:lpstr>
      <vt:lpstr>5. Принципиальная схема управления ВВ.</vt:lpstr>
      <vt:lpstr>5. Принципиальная схема управления ВВ.</vt:lpstr>
      <vt:lpstr>5. Принципиальная схема управления ВВ.</vt:lpstr>
      <vt:lpstr>КОНТРОЛЬНЫЕ ВОПРОСЫ: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Кузнецов АН.</dc:creator>
  <cp:lastModifiedBy>user</cp:lastModifiedBy>
  <cp:revision>213</cp:revision>
  <dcterms:created xsi:type="dcterms:W3CDTF">2017-03-14T06:04:13Z</dcterms:created>
  <dcterms:modified xsi:type="dcterms:W3CDTF">2025-12-08T10:32:43Z</dcterms:modified>
</cp:coreProperties>
</file>